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74" r:id="rId14"/>
    <p:sldId id="265" r:id="rId15"/>
    <p:sldId id="266" r:id="rId16"/>
    <p:sldId id="267" r:id="rId17"/>
    <p:sldId id="268" r:id="rId18"/>
    <p:sldId id="269" r:id="rId19"/>
    <p:sldId id="270" r:id="rId20"/>
    <p:sldId id="271" r:id="rId21"/>
    <p:sldId id="272" r:id="rId22"/>
    <p:sldId id="273" r:id="rId23"/>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Consolas" panose="020B0609020204030204" pitchFamily="49"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644E08-C959-2250-1C83-CD21024ECC3D}" v="46" dt="2023-06-19T07:44:54.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1003" y="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Braun" userId="dad26dd5-8cd4-4498-9989-5af904770a95" providerId="ADAL" clId="{A5C45021-F771-F647-9328-EA7BA21D0A4F}"/>
    <pc:docChg chg="modSld">
      <pc:chgData name="Alicia Braun" userId="dad26dd5-8cd4-4498-9989-5af904770a95" providerId="ADAL" clId="{A5C45021-F771-F647-9328-EA7BA21D0A4F}" dt="2020-08-05T15:27:31.038" v="1" actId="1076"/>
      <pc:docMkLst>
        <pc:docMk/>
      </pc:docMkLst>
      <pc:sldChg chg="modSp">
        <pc:chgData name="Alicia Braun" userId="dad26dd5-8cd4-4498-9989-5af904770a95" providerId="ADAL" clId="{A5C45021-F771-F647-9328-EA7BA21D0A4F}" dt="2020-08-05T15:27:31.038" v="1" actId="1076"/>
        <pc:sldMkLst>
          <pc:docMk/>
          <pc:sldMk cId="1717453836" sldId="274"/>
        </pc:sldMkLst>
        <pc:picChg chg="mod">
          <ac:chgData name="Alicia Braun" userId="dad26dd5-8cd4-4498-9989-5af904770a95" providerId="ADAL" clId="{A5C45021-F771-F647-9328-EA7BA21D0A4F}" dt="2020-08-05T15:27:31.038" v="1" actId="1076"/>
          <ac:picMkLst>
            <pc:docMk/>
            <pc:sldMk cId="1717453836" sldId="274"/>
            <ac:picMk id="5" creationId="{F00EC89B-5B46-4C9B-9F0C-0914FBC57426}"/>
          </ac:picMkLst>
        </pc:picChg>
      </pc:sldChg>
    </pc:docChg>
  </pc:docChgLst>
  <pc:docChgLst>
    <pc:chgData name="Every A" userId="S::aev@stbernards.southend.sch.uk::d6dc912d-3df6-462b-8531-a48b21b7f6f2" providerId="AD" clId="Web-{B3644E08-C959-2250-1C83-CD21024ECC3D}"/>
    <pc:docChg chg="modSld">
      <pc:chgData name="Every A" userId="S::aev@stbernards.southend.sch.uk::d6dc912d-3df6-462b-8531-a48b21b7f6f2" providerId="AD" clId="Web-{B3644E08-C959-2250-1C83-CD21024ECC3D}" dt="2023-06-19T07:44:54.203" v="43" actId="20577"/>
      <pc:docMkLst>
        <pc:docMk/>
      </pc:docMkLst>
      <pc:sldChg chg="modSp">
        <pc:chgData name="Every A" userId="S::aev@stbernards.southend.sch.uk::d6dc912d-3df6-462b-8531-a48b21b7f6f2" providerId="AD" clId="Web-{B3644E08-C959-2250-1C83-CD21024ECC3D}" dt="2023-06-19T07:38:28.020" v="1" actId="20577"/>
        <pc:sldMkLst>
          <pc:docMk/>
          <pc:sldMk cId="0" sldId="256"/>
        </pc:sldMkLst>
        <pc:spChg chg="mod">
          <ac:chgData name="Every A" userId="S::aev@stbernards.southend.sch.uk::d6dc912d-3df6-462b-8531-a48b21b7f6f2" providerId="AD" clId="Web-{B3644E08-C959-2250-1C83-CD21024ECC3D}" dt="2023-06-19T07:38:28.020" v="1" actId="20577"/>
          <ac:spMkLst>
            <pc:docMk/>
            <pc:sldMk cId="0" sldId="256"/>
            <ac:spMk id="64" creationId="{00000000-0000-0000-0000-000000000000}"/>
          </ac:spMkLst>
        </pc:spChg>
      </pc:sldChg>
      <pc:sldChg chg="modSp">
        <pc:chgData name="Every A" userId="S::aev@stbernards.southend.sch.uk::d6dc912d-3df6-462b-8531-a48b21b7f6f2" providerId="AD" clId="Web-{B3644E08-C959-2250-1C83-CD21024ECC3D}" dt="2023-06-19T07:44:54.203" v="43" actId="20577"/>
        <pc:sldMkLst>
          <pc:docMk/>
          <pc:sldMk cId="0" sldId="258"/>
        </pc:sldMkLst>
        <pc:spChg chg="mod">
          <ac:chgData name="Every A" userId="S::aev@stbernards.southend.sch.uk::d6dc912d-3df6-462b-8531-a48b21b7f6f2" providerId="AD" clId="Web-{B3644E08-C959-2250-1C83-CD21024ECC3D}" dt="2023-06-19T07:44:54.203" v="43" actId="20577"/>
          <ac:spMkLst>
            <pc:docMk/>
            <pc:sldMk cId="0" sldId="258"/>
            <ac:spMk id="84" creationId="{00000000-0000-0000-0000-000000000000}"/>
          </ac:spMkLst>
        </pc:spChg>
        <pc:spChg chg="mod">
          <ac:chgData name="Every A" userId="S::aev@stbernards.southend.sch.uk::d6dc912d-3df6-462b-8531-a48b21b7f6f2" providerId="AD" clId="Web-{B3644E08-C959-2250-1C83-CD21024ECC3D}" dt="2023-06-19T07:44:20.921" v="41" actId="14100"/>
          <ac:spMkLst>
            <pc:docMk/>
            <pc:sldMk cId="0" sldId="258"/>
            <ac:spMk id="85" creationId="{00000000-0000-0000-0000-000000000000}"/>
          </ac:spMkLst>
        </pc:spChg>
        <pc:spChg chg="mod">
          <ac:chgData name="Every A" userId="S::aev@stbernards.southend.sch.uk::d6dc912d-3df6-462b-8531-a48b21b7f6f2" providerId="AD" clId="Web-{B3644E08-C959-2250-1C83-CD21024ECC3D}" dt="2023-06-19T07:42:52.856" v="21" actId="20577"/>
          <ac:spMkLst>
            <pc:docMk/>
            <pc:sldMk cId="0" sldId="258"/>
            <ac:spMk id="87" creationId="{00000000-0000-0000-0000-000000000000}"/>
          </ac:spMkLst>
        </pc:spChg>
      </pc:sldChg>
      <pc:sldChg chg="modSp">
        <pc:chgData name="Every A" userId="S::aev@stbernards.southend.sch.uk::d6dc912d-3df6-462b-8531-a48b21b7f6f2" providerId="AD" clId="Web-{B3644E08-C959-2250-1C83-CD21024ECC3D}" dt="2023-06-19T07:43:15.013" v="24" actId="20577"/>
        <pc:sldMkLst>
          <pc:docMk/>
          <pc:sldMk cId="0" sldId="265"/>
        </pc:sldMkLst>
        <pc:spChg chg="mod">
          <ac:chgData name="Every A" userId="S::aev@stbernards.southend.sch.uk::d6dc912d-3df6-462b-8531-a48b21b7f6f2" providerId="AD" clId="Web-{B3644E08-C959-2250-1C83-CD21024ECC3D}" dt="2023-06-19T07:43:15.013" v="24" actId="20577"/>
          <ac:spMkLst>
            <pc:docMk/>
            <pc:sldMk cId="0" sldId="265"/>
            <ac:spMk id="161" creationId="{00000000-0000-0000-0000-000000000000}"/>
          </ac:spMkLst>
        </pc:spChg>
      </pc:sldChg>
      <pc:sldChg chg="modSp">
        <pc:chgData name="Every A" userId="S::aev@stbernards.southend.sch.uk::d6dc912d-3df6-462b-8531-a48b21b7f6f2" providerId="AD" clId="Web-{B3644E08-C959-2250-1C83-CD21024ECC3D}" dt="2023-06-19T07:41:36.588" v="18" actId="20577"/>
        <pc:sldMkLst>
          <pc:docMk/>
          <pc:sldMk cId="0" sldId="267"/>
        </pc:sldMkLst>
        <pc:spChg chg="mod">
          <ac:chgData name="Every A" userId="S::aev@stbernards.southend.sch.uk::d6dc912d-3df6-462b-8531-a48b21b7f6f2" providerId="AD" clId="Web-{B3644E08-C959-2250-1C83-CD21024ECC3D}" dt="2023-06-19T07:41:36.588" v="18" actId="20577"/>
          <ac:spMkLst>
            <pc:docMk/>
            <pc:sldMk cId="0" sldId="267"/>
            <ac:spMk id="223" creationId="{00000000-0000-0000-0000-000000000000}"/>
          </ac:spMkLst>
        </pc:spChg>
      </pc:sldChg>
      <pc:sldChg chg="modSp">
        <pc:chgData name="Every A" userId="S::aev@stbernards.southend.sch.uk::d6dc912d-3df6-462b-8531-a48b21b7f6f2" providerId="AD" clId="Web-{B3644E08-C959-2250-1C83-CD21024ECC3D}" dt="2023-06-19T07:40:09.445" v="3" actId="14100"/>
        <pc:sldMkLst>
          <pc:docMk/>
          <pc:sldMk cId="1717453836" sldId="274"/>
        </pc:sldMkLst>
        <pc:picChg chg="mod">
          <ac:chgData name="Every A" userId="S::aev@stbernards.southend.sch.uk::d6dc912d-3df6-462b-8531-a48b21b7f6f2" providerId="AD" clId="Web-{B3644E08-C959-2250-1C83-CD21024ECC3D}" dt="2023-06-19T07:40:09.445" v="3" actId="14100"/>
          <ac:picMkLst>
            <pc:docMk/>
            <pc:sldMk cId="1717453836" sldId="274"/>
            <ac:picMk id="5" creationId="{F00EC89B-5B46-4C9B-9F0C-0914FBC57426}"/>
          </ac:picMkLst>
        </pc:picChg>
      </pc:sldChg>
    </pc:docChg>
  </pc:docChgLst>
  <pc:docChgLst>
    <pc:chgData name="Regina Sultisz" userId="S::sultiszr15@stbernards.southend.sch.uk::0cd0468d-945c-49d6-a4e2-f2db4766a34f" providerId="AD" clId="Web-{8EBBFB32-724E-8F7C-2DDE-D3E649940B06}"/>
    <pc:docChg chg="modSld">
      <pc:chgData name="Regina Sultisz" userId="S::sultiszr15@stbernards.southend.sch.uk::0cd0468d-945c-49d6-a4e2-f2db4766a34f" providerId="AD" clId="Web-{8EBBFB32-724E-8F7C-2DDE-D3E649940B06}" dt="2020-06-08T19:32:04.564" v="2" actId="20577"/>
      <pc:docMkLst>
        <pc:docMk/>
      </pc:docMkLst>
      <pc:sldChg chg="modSp">
        <pc:chgData name="Regina Sultisz" userId="S::sultiszr15@stbernards.southend.sch.uk::0cd0468d-945c-49d6-a4e2-f2db4766a34f" providerId="AD" clId="Web-{8EBBFB32-724E-8F7C-2DDE-D3E649940B06}" dt="2020-06-08T19:32:04.564" v="2" actId="20577"/>
        <pc:sldMkLst>
          <pc:docMk/>
          <pc:sldMk cId="0" sldId="258"/>
        </pc:sldMkLst>
        <pc:spChg chg="mod">
          <ac:chgData name="Regina Sultisz" userId="S::sultiszr15@stbernards.southend.sch.uk::0cd0468d-945c-49d6-a4e2-f2db4766a34f" providerId="AD" clId="Web-{8EBBFB32-724E-8F7C-2DDE-D3E649940B06}" dt="2020-06-08T19:32:04.564" v="2" actId="20577"/>
          <ac:spMkLst>
            <pc:docMk/>
            <pc:sldMk cId="0" sldId="258"/>
            <ac:spMk id="86" creationId="{00000000-0000-0000-0000-000000000000}"/>
          </ac:spMkLst>
        </pc:spChg>
      </pc:sldChg>
    </pc:docChg>
  </pc:docChgLst>
  <pc:docChgLst>
    <pc:chgData name="Regina Sultisz" userId="S::sultiszr15@stbernards.southend.sch.uk::0cd0468d-945c-49d6-a4e2-f2db4766a34f" providerId="AD" clId="Web-{E779D98C-F6ED-693A-2E02-B8E3EF6441BB}"/>
    <pc:docChg chg="modSld">
      <pc:chgData name="Regina Sultisz" userId="S::sultiszr15@stbernards.southend.sch.uk::0cd0468d-945c-49d6-a4e2-f2db4766a34f" providerId="AD" clId="Web-{E779D98C-F6ED-693A-2E02-B8E3EF6441BB}" dt="2020-06-08T13:52:25.402" v="0" actId="1076"/>
      <pc:docMkLst>
        <pc:docMk/>
      </pc:docMkLst>
      <pc:sldChg chg="modSp">
        <pc:chgData name="Regina Sultisz" userId="S::sultiszr15@stbernards.southend.sch.uk::0cd0468d-945c-49d6-a4e2-f2db4766a34f" providerId="AD" clId="Web-{E779D98C-F6ED-693A-2E02-B8E3EF6441BB}" dt="2020-06-08T13:52:25.402" v="0" actId="1076"/>
        <pc:sldMkLst>
          <pc:docMk/>
          <pc:sldMk cId="0" sldId="256"/>
        </pc:sldMkLst>
        <pc:picChg chg="mod">
          <ac:chgData name="Regina Sultisz" userId="S::sultiszr15@stbernards.southend.sch.uk::0cd0468d-945c-49d6-a4e2-f2db4766a34f" providerId="AD" clId="Web-{E779D98C-F6ED-693A-2E02-B8E3EF6441BB}" dt="2020-06-08T13:52:25.402" v="0" actId="1076"/>
          <ac:picMkLst>
            <pc:docMk/>
            <pc:sldMk cId="0" sldId="256"/>
            <ac:picMk id="6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305579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453dc841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7453dc841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4f841be6f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4f841be6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4f841be6f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4f841be6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4f841be6f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4f841be6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40dbbdc15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40dbbdc15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40dbbdc15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40dbbdc15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40dbbdc15_0_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40dbbdc15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40dbbdc15_0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40dbbdc15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40dbbdc15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40dbbdc15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501aec0ba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501aec0b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40dbbdc15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40dbbdc15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40dbbdc15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40dbbdc15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40dbbdc15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40dbbdc15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501aec0ba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501aec0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40dbbdc15_0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40dbbdc15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501aec0b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501aec0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40dbbdc15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40dbbdc15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40dbbdc15_0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40dbbdc15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53" name="Google Shape;53;p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hyperlink" Target="https://www.digital-photo-secrets.com/tip/6715/represent-invisible-subjects/" TargetMode="External"/><Relationship Id="rId3" Type="http://schemas.openxmlformats.org/officeDocument/2006/relationships/image" Target="../media/image4.png"/><Relationship Id="rId7" Type="http://schemas.openxmlformats.org/officeDocument/2006/relationships/hyperlink" Target="https://www.diyphotography.net/video-shows-sense-taste-can-inspire-photography/"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aperture.org/blog/noisy-pictures/" TargetMode="External"/><Relationship Id="rId11" Type="http://schemas.openxmlformats.org/officeDocument/2006/relationships/hyperlink" Target="https://www.audreyannphoto.com/blog/2016/5/26/how-to-use-texture-to-create-a-sense-of-touch" TargetMode="External"/><Relationship Id="rId5" Type="http://schemas.openxmlformats.org/officeDocument/2006/relationships/hyperlink" Target="https://www.theguardian.com/artanddesign/2016/aug/20/blind-photographers-talk-about-their-work" TargetMode="External"/><Relationship Id="rId10" Type="http://schemas.openxmlformats.org/officeDocument/2006/relationships/hyperlink" Target="https://www.thesenses.ac.uk/public-engagement/being-human-festival/the-sentimental-sense/" TargetMode="External"/><Relationship Id="rId4" Type="http://schemas.openxmlformats.org/officeDocument/2006/relationships/hyperlink" Target="https://www.theguardian.com/artanddesign/gallery/2016/aug/20/the-work-of-blind-photographers-in-pictures" TargetMode="External"/><Relationship Id="rId9" Type="http://schemas.openxmlformats.org/officeDocument/2006/relationships/hyperlink" Target="https://news.harvard.edu/gazette/story/2020/02/how-scent-emotion-and-memory-are-intertwined-and-exploit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s://vimeo.com/74571336" TargetMode="Externa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hyperlink" Target="https://matthewbrandt.com/tastetests"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5023"/>
            <a:ext cx="9144000" cy="6858000"/>
          </a:xfrm>
          <a:prstGeom prst="rect">
            <a:avLst/>
          </a:prstGeom>
          <a:noFill/>
          <a:ln>
            <a:noFill/>
          </a:ln>
        </p:spPr>
      </p:pic>
      <p:sp>
        <p:nvSpPr>
          <p:cNvPr id="61" name="Google Shape;61;p14"/>
          <p:cNvSpPr txBox="1">
            <a:spLocks noGrp="1"/>
          </p:cNvSpPr>
          <p:nvPr>
            <p:ph type="title"/>
          </p:nvPr>
        </p:nvSpPr>
        <p:spPr>
          <a:xfrm>
            <a:off x="262925" y="1795800"/>
            <a:ext cx="5072700" cy="1047000"/>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a:latin typeface="Century Gothic"/>
                <a:ea typeface="Century Gothic"/>
                <a:cs typeface="Century Gothic"/>
                <a:sym typeface="Century Gothic"/>
              </a:rPr>
              <a:t>What</a:t>
            </a:r>
            <a:r>
              <a:rPr lang="en-GB">
                <a:latin typeface="Consolas"/>
                <a:ea typeface="Consolas"/>
                <a:cs typeface="Consolas"/>
                <a:sym typeface="Consolas"/>
              </a:rPr>
              <a:t>?</a:t>
            </a:r>
            <a:r>
              <a:rPr lang="en-GB">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700">
                <a:latin typeface="Century Gothic"/>
                <a:ea typeface="Century Gothic"/>
                <a:cs typeface="Century Gothic"/>
                <a:sym typeface="Century Gothic"/>
              </a:rPr>
              <a:t>Research and explore the theme </a:t>
            </a:r>
            <a:r>
              <a:rPr lang="en-GB" sz="1700" b="1">
                <a:latin typeface="Century Gothic"/>
                <a:ea typeface="Century Gothic"/>
                <a:cs typeface="Century Gothic"/>
                <a:sym typeface="Century Gothic"/>
              </a:rPr>
              <a:t>‘Senses’</a:t>
            </a:r>
            <a:r>
              <a:rPr lang="en-GB" sz="1700">
                <a:latin typeface="Century Gothic"/>
                <a:ea typeface="Century Gothic"/>
                <a:cs typeface="Century Gothic"/>
                <a:sym typeface="Century Gothic"/>
              </a:rPr>
              <a:t> and create a series of photographs inspired by this.</a:t>
            </a:r>
            <a:endParaRPr sz="1700">
              <a:latin typeface="Century Gothic"/>
              <a:ea typeface="Century Gothic"/>
              <a:cs typeface="Century Gothic"/>
              <a:sym typeface="Century Gothic"/>
            </a:endParaRPr>
          </a:p>
        </p:txBody>
      </p:sp>
      <p:sp>
        <p:nvSpPr>
          <p:cNvPr id="62" name="Google Shape;62;p14"/>
          <p:cNvSpPr txBox="1">
            <a:spLocks noGrp="1"/>
          </p:cNvSpPr>
          <p:nvPr>
            <p:ph type="title"/>
          </p:nvPr>
        </p:nvSpPr>
        <p:spPr>
          <a:xfrm>
            <a:off x="262925" y="3064338"/>
            <a:ext cx="5072700" cy="1677448"/>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How</a:t>
            </a:r>
            <a:r>
              <a:rPr lang="en-GB" dirty="0">
                <a:latin typeface="Consolas"/>
                <a:ea typeface="Consolas"/>
                <a:cs typeface="Consolas"/>
                <a:sym typeface="Consolas"/>
              </a:rPr>
              <a:t>?</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700" dirty="0">
                <a:latin typeface="Century Gothic"/>
                <a:ea typeface="Century Gothic"/>
                <a:cs typeface="Century Gothic"/>
                <a:sym typeface="Century Gothic"/>
              </a:rPr>
              <a:t>Use any camera or phone to capture images. Produce a combination of photographs and digital edits in response to the theme, using a range of techniques and processes. Present your work in a Sketchbook or in a PowerPoint. </a:t>
            </a:r>
            <a:endParaRPr sz="1700" dirty="0">
              <a:latin typeface="Century Gothic"/>
              <a:ea typeface="Century Gothic"/>
              <a:cs typeface="Century Gothic"/>
              <a:sym typeface="Century Gothic"/>
            </a:endParaRPr>
          </a:p>
        </p:txBody>
      </p:sp>
      <p:sp>
        <p:nvSpPr>
          <p:cNvPr id="63" name="Google Shape;63;p14"/>
          <p:cNvSpPr txBox="1">
            <a:spLocks noGrp="1"/>
          </p:cNvSpPr>
          <p:nvPr>
            <p:ph type="title"/>
          </p:nvPr>
        </p:nvSpPr>
        <p:spPr>
          <a:xfrm>
            <a:off x="262925" y="4963325"/>
            <a:ext cx="5072700" cy="1570500"/>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a:latin typeface="Century Gothic"/>
                <a:ea typeface="Century Gothic"/>
                <a:cs typeface="Century Gothic"/>
                <a:sym typeface="Century Gothic"/>
              </a:rPr>
              <a:t>Why</a:t>
            </a:r>
            <a:r>
              <a:rPr lang="en-GB">
                <a:latin typeface="Consolas"/>
                <a:ea typeface="Consolas"/>
                <a:cs typeface="Consolas"/>
                <a:sym typeface="Consolas"/>
              </a:rPr>
              <a:t>?</a:t>
            </a:r>
            <a:r>
              <a:rPr lang="en-GB">
                <a:latin typeface="Century Gothic"/>
                <a:ea typeface="Century Gothic"/>
                <a:cs typeface="Century Gothic"/>
                <a:sym typeface="Century Gothic"/>
              </a:rPr>
              <a:t> </a:t>
            </a:r>
            <a:endParaRPr>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700">
                <a:latin typeface="Century Gothic"/>
                <a:ea typeface="Century Gothic"/>
                <a:cs typeface="Century Gothic"/>
                <a:sym typeface="Century Gothic"/>
              </a:rPr>
              <a:t>To develop and refine your observation and photography skills by looking more closely at things around you that you see and experience every day, and to experiment with editing techniques.</a:t>
            </a:r>
            <a:endParaRPr sz="1700">
              <a:latin typeface="Century Gothic"/>
              <a:ea typeface="Century Gothic"/>
              <a:cs typeface="Century Gothic"/>
              <a:sym typeface="Century Gothic"/>
            </a:endParaRPr>
          </a:p>
        </p:txBody>
      </p:sp>
      <p:sp>
        <p:nvSpPr>
          <p:cNvPr id="64" name="Google Shape;64;p14"/>
          <p:cNvSpPr txBox="1"/>
          <p:nvPr/>
        </p:nvSpPr>
        <p:spPr>
          <a:xfrm>
            <a:off x="262925" y="144300"/>
            <a:ext cx="5072700" cy="14994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lnSpc>
                <a:spcPct val="90000"/>
              </a:lnSpc>
            </a:pPr>
            <a:r>
              <a:rPr lang="en-GB" sz="3000" b="1" dirty="0">
                <a:solidFill>
                  <a:schemeClr val="dk1"/>
                </a:solidFill>
                <a:latin typeface="Century Gothic"/>
                <a:ea typeface="Century Gothic"/>
                <a:cs typeface="Century Gothic"/>
                <a:sym typeface="Century Gothic"/>
              </a:rPr>
              <a:t>Y12 A level Photography </a:t>
            </a:r>
            <a:endParaRPr sz="3000" b="1">
              <a:solidFill>
                <a:schemeClr val="dk1"/>
              </a:solidFill>
              <a:latin typeface="Century Gothic"/>
              <a:ea typeface="Century Gothic"/>
              <a:cs typeface="Century Gothic"/>
              <a:sym typeface="Century Gothic"/>
            </a:endParaRPr>
          </a:p>
          <a:p>
            <a:pPr marL="0" lvl="0" indent="0" algn="ctr" rtl="0">
              <a:lnSpc>
                <a:spcPct val="90000"/>
              </a:lnSpc>
              <a:spcBef>
                <a:spcPts val="0"/>
              </a:spcBef>
              <a:spcAft>
                <a:spcPts val="0"/>
              </a:spcAft>
              <a:buNone/>
            </a:pPr>
            <a:r>
              <a:rPr lang="en-GB" sz="3000" b="1" dirty="0">
                <a:solidFill>
                  <a:schemeClr val="dk1"/>
                </a:solidFill>
                <a:latin typeface="Century Gothic"/>
                <a:ea typeface="Century Gothic"/>
                <a:cs typeface="Century Gothic"/>
                <a:sym typeface="Century Gothic"/>
              </a:rPr>
              <a:t>Transition Project </a:t>
            </a:r>
            <a:endParaRPr sz="3000" b="1" dirty="0">
              <a:solidFill>
                <a:schemeClr val="dk1"/>
              </a:solidFill>
              <a:latin typeface="Century Gothic"/>
              <a:ea typeface="Century Gothic"/>
              <a:cs typeface="Century Gothic"/>
              <a:sym typeface="Century Gothic"/>
            </a:endParaRPr>
          </a:p>
          <a:p>
            <a:pPr marL="0" lvl="0" indent="0" algn="ctr" rtl="0">
              <a:lnSpc>
                <a:spcPct val="90000"/>
              </a:lnSpc>
              <a:spcBef>
                <a:spcPts val="0"/>
              </a:spcBef>
              <a:spcAft>
                <a:spcPts val="0"/>
              </a:spcAft>
              <a:buNone/>
            </a:pPr>
            <a:r>
              <a:rPr lang="en-GB" sz="3000" b="1" dirty="0">
                <a:solidFill>
                  <a:schemeClr val="dk1"/>
                </a:solidFill>
                <a:latin typeface="Century Gothic"/>
                <a:ea typeface="Century Gothic"/>
                <a:cs typeface="Century Gothic"/>
                <a:sym typeface="Century Gothic"/>
              </a:rPr>
              <a:t>‘Senses’</a:t>
            </a:r>
            <a:endParaRPr sz="3000" b="1" dirty="0">
              <a:solidFill>
                <a:schemeClr val="dk1"/>
              </a:solidFill>
              <a:latin typeface="Century Gothic"/>
              <a:ea typeface="Century Gothic"/>
              <a:cs typeface="Century Gothic"/>
              <a:sym typeface="Century Gothic"/>
            </a:endParaRPr>
          </a:p>
        </p:txBody>
      </p:sp>
      <p:pic>
        <p:nvPicPr>
          <p:cNvPr id="65" name="Google Shape;65;p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67450" y="3548175"/>
            <a:ext cx="3249650" cy="3137075"/>
          </a:xfrm>
          <a:prstGeom prst="rect">
            <a:avLst/>
          </a:prstGeom>
          <a:noFill/>
          <a:ln w="19050" cap="flat" cmpd="sng">
            <a:solidFill>
              <a:srgbClr val="000000"/>
            </a:solidFill>
            <a:prstDash val="solid"/>
            <a:round/>
            <a:headEnd type="none" w="sm" len="sm"/>
            <a:tailEnd type="none" w="sm" len="sm"/>
          </a:ln>
        </p:spPr>
      </p:pic>
      <p:pic>
        <p:nvPicPr>
          <p:cNvPr id="66" name="Google Shape;66;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16625" y="172750"/>
            <a:ext cx="2442208" cy="32562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73;p24">
            <a:extLst>
              <a:ext uri="{FF2B5EF4-FFF2-40B4-BE49-F238E27FC236}">
                <a16:creationId xmlns:a16="http://schemas.microsoft.com/office/drawing/2014/main" id="{25938EB6-0622-4367-B252-007A0A2E1598}"/>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pic>
        <p:nvPicPr>
          <p:cNvPr id="5" name="Picture 4">
            <a:extLst>
              <a:ext uri="{FF2B5EF4-FFF2-40B4-BE49-F238E27FC236}">
                <a16:creationId xmlns:a16="http://schemas.microsoft.com/office/drawing/2014/main" id="{F00EC89B-5B46-4C9B-9F0C-0914FBC5742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Lst>
          </a:blip>
          <a:stretch>
            <a:fillRect/>
          </a:stretch>
        </p:blipFill>
        <p:spPr>
          <a:xfrm>
            <a:off x="419913" y="81580"/>
            <a:ext cx="6967616" cy="6650063"/>
          </a:xfrm>
          <a:prstGeom prst="rect">
            <a:avLst/>
          </a:prstGeom>
        </p:spPr>
      </p:pic>
    </p:spTree>
    <p:extLst>
      <p:ext uri="{BB962C8B-B14F-4D97-AF65-F5344CB8AC3E}">
        <p14:creationId xmlns:p14="http://schemas.microsoft.com/office/powerpoint/2010/main" val="1717453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p:nvPr/>
        </p:nvSpPr>
        <p:spPr>
          <a:xfrm>
            <a:off x="211375" y="161750"/>
            <a:ext cx="4428000" cy="29016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latin typeface="Century Gothic"/>
                <a:ea typeface="Century Gothic"/>
                <a:cs typeface="Century Gothic"/>
                <a:sym typeface="Century Gothic"/>
              </a:rPr>
              <a:t>Task 3 </a:t>
            </a:r>
            <a:endParaRPr sz="1800" b="1" dirty="0">
              <a:latin typeface="Century Gothic"/>
              <a:ea typeface="Century Gothic"/>
              <a:cs typeface="Century Gothic"/>
              <a:sym typeface="Century Gothic"/>
            </a:endParaRPr>
          </a:p>
          <a:p>
            <a:r>
              <a:rPr lang="en-GB" dirty="0">
                <a:latin typeface="Century Gothic"/>
                <a:ea typeface="Century Gothic"/>
                <a:cs typeface="Century Gothic"/>
                <a:sym typeface="Century Gothic"/>
              </a:rPr>
              <a:t>Take </a:t>
            </a:r>
            <a:r>
              <a:rPr lang="en-GB" b="1" dirty="0">
                <a:latin typeface="Century Gothic"/>
                <a:ea typeface="Century Gothic"/>
                <a:cs typeface="Century Gothic"/>
                <a:sym typeface="Century Gothic"/>
              </a:rPr>
              <a:t>6  photographs</a:t>
            </a:r>
            <a:r>
              <a:rPr lang="en-GB" dirty="0">
                <a:latin typeface="Century Gothic"/>
                <a:ea typeface="Century Gothic"/>
                <a:cs typeface="Century Gothic"/>
                <a:sym typeface="Century Gothic"/>
              </a:rPr>
              <a:t> for each of the sub-themes on the next slide.  A total of 30 images. </a:t>
            </a:r>
            <a:endParaRPr dirty="0">
              <a:latin typeface="Century Gothic"/>
              <a:ea typeface="Century Gothic"/>
              <a:cs typeface="Century Gothic"/>
              <a:sym typeface="Century Gothic"/>
            </a:endParaRPr>
          </a:p>
          <a:p>
            <a:pPr marL="0" lvl="0" indent="0" algn="l" rtl="0">
              <a:spcBef>
                <a:spcPts val="0"/>
              </a:spcBef>
              <a:spcAft>
                <a:spcPts val="0"/>
              </a:spcAft>
              <a:buNone/>
            </a:pP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The first photo should be a </a:t>
            </a:r>
            <a:r>
              <a:rPr lang="en-GB" b="1" dirty="0">
                <a:latin typeface="Century Gothic"/>
                <a:ea typeface="Century Gothic"/>
                <a:cs typeface="Century Gothic"/>
                <a:sym typeface="Century Gothic"/>
              </a:rPr>
              <a:t>literal</a:t>
            </a:r>
            <a:r>
              <a:rPr lang="en-GB" dirty="0">
                <a:latin typeface="Century Gothic"/>
                <a:ea typeface="Century Gothic"/>
                <a:cs typeface="Century Gothic"/>
                <a:sym typeface="Century Gothic"/>
              </a:rPr>
              <a:t> representation of the description, such as a lawn mower for the smell of freshly cut grass. </a:t>
            </a:r>
            <a:endParaRPr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The second should be a more </a:t>
            </a:r>
            <a:r>
              <a:rPr lang="en-GB" b="1" dirty="0">
                <a:latin typeface="Century Gothic"/>
                <a:ea typeface="Century Gothic"/>
                <a:cs typeface="Century Gothic"/>
                <a:sym typeface="Century Gothic"/>
              </a:rPr>
              <a:t>abstract</a:t>
            </a:r>
            <a:r>
              <a:rPr lang="en-GB" dirty="0">
                <a:latin typeface="Century Gothic"/>
                <a:ea typeface="Century Gothic"/>
                <a:cs typeface="Century Gothic"/>
                <a:sym typeface="Century Gothic"/>
              </a:rPr>
              <a:t> version without any recognisable features or objects. It could include the colours, shapes and textures that you associate with the smell.</a:t>
            </a:r>
            <a:endParaRPr dirty="0">
              <a:latin typeface="Century Gothic"/>
              <a:ea typeface="Century Gothic"/>
              <a:cs typeface="Century Gothic"/>
              <a:sym typeface="Century Gothic"/>
            </a:endParaRPr>
          </a:p>
        </p:txBody>
      </p:sp>
      <p:pic>
        <p:nvPicPr>
          <p:cNvPr id="163" name="Google Shape;163;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13650" y="3225250"/>
            <a:ext cx="4200100" cy="2776001"/>
          </a:xfrm>
          <a:prstGeom prst="rect">
            <a:avLst/>
          </a:prstGeom>
          <a:noFill/>
          <a:ln w="19050" cap="flat" cmpd="sng">
            <a:solidFill>
              <a:srgbClr val="000000"/>
            </a:solidFill>
            <a:prstDash val="solid"/>
            <a:round/>
            <a:headEnd type="none" w="sm" len="sm"/>
            <a:tailEnd type="none" w="sm" len="sm"/>
          </a:ln>
        </p:spPr>
      </p:pic>
      <p:pic>
        <p:nvPicPr>
          <p:cNvPr id="164" name="Google Shape;164;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1375" y="3225701"/>
            <a:ext cx="4200100" cy="2776001"/>
          </a:xfrm>
          <a:prstGeom prst="rect">
            <a:avLst/>
          </a:prstGeom>
          <a:noFill/>
          <a:ln w="19050" cap="flat" cmpd="sng">
            <a:solidFill>
              <a:srgbClr val="000000"/>
            </a:solidFill>
            <a:prstDash val="solid"/>
            <a:round/>
            <a:headEnd type="none" w="sm" len="sm"/>
            <a:tailEnd type="none" w="sm" len="sm"/>
          </a:ln>
        </p:spPr>
      </p:pic>
      <p:sp>
        <p:nvSpPr>
          <p:cNvPr id="165" name="Google Shape;165;p23"/>
          <p:cNvSpPr txBox="1"/>
          <p:nvPr/>
        </p:nvSpPr>
        <p:spPr>
          <a:xfrm>
            <a:off x="282950" y="6055125"/>
            <a:ext cx="4200000" cy="6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dirty="0"/>
              <a:t>Photo 1: Cut grass by Mrs Every. She has </a:t>
            </a:r>
            <a:r>
              <a:rPr lang="en-GB" sz="1000" dirty="0" err="1"/>
              <a:t>hayfever</a:t>
            </a:r>
            <a:r>
              <a:rPr lang="en-GB" sz="1000" dirty="0"/>
              <a:t> and whilst she loves the smell of cut grass, it makes her sneeze, therefore she has chosen to photograph a tissue and </a:t>
            </a:r>
            <a:r>
              <a:rPr lang="en-GB" sz="1000" dirty="0" err="1"/>
              <a:t>hayfever</a:t>
            </a:r>
            <a:r>
              <a:rPr lang="en-GB" sz="1000" dirty="0"/>
              <a:t> tablet.</a:t>
            </a:r>
            <a:endParaRPr sz="1000" dirty="0"/>
          </a:p>
        </p:txBody>
      </p:sp>
      <p:sp>
        <p:nvSpPr>
          <p:cNvPr id="166" name="Google Shape;166;p23"/>
          <p:cNvSpPr txBox="1"/>
          <p:nvPr/>
        </p:nvSpPr>
        <p:spPr>
          <a:xfrm>
            <a:off x="4639375" y="6043350"/>
            <a:ext cx="4374300" cy="6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dirty="0"/>
              <a:t>Photo 2: Cut Grass. In this image, Mrs Every has chosen to imagine being really close up in amongst the blades of grass, and has made parts of the image out of focus to convey how dizzy the smell of the grass makes her feel</a:t>
            </a:r>
            <a:r>
              <a:rPr lang="en-GB" sz="1100" dirty="0"/>
              <a:t>.</a:t>
            </a:r>
            <a:endParaRPr sz="1100" dirty="0"/>
          </a:p>
        </p:txBody>
      </p:sp>
      <p:pic>
        <p:nvPicPr>
          <p:cNvPr id="167" name="Google Shape;167;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8282251">
            <a:off x="321520" y="5716975"/>
            <a:ext cx="503834" cy="579899"/>
          </a:xfrm>
          <a:prstGeom prst="rect">
            <a:avLst/>
          </a:prstGeom>
          <a:noFill/>
          <a:ln>
            <a:noFill/>
          </a:ln>
        </p:spPr>
      </p:pic>
      <p:pic>
        <p:nvPicPr>
          <p:cNvPr id="168" name="Google Shape;168;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103314">
            <a:off x="8603371" y="5716974"/>
            <a:ext cx="503833" cy="579899"/>
          </a:xfrm>
          <a:prstGeom prst="rect">
            <a:avLst/>
          </a:prstGeom>
          <a:noFill/>
          <a:ln>
            <a:noFill/>
          </a:ln>
        </p:spPr>
      </p:pic>
      <p:pic>
        <p:nvPicPr>
          <p:cNvPr id="2" name="Picture 1">
            <a:extLst>
              <a:ext uri="{FF2B5EF4-FFF2-40B4-BE49-F238E27FC236}">
                <a16:creationId xmlns:a16="http://schemas.microsoft.com/office/drawing/2014/main" id="{EEA0A761-007F-46AB-8561-DA2023122CCA}"/>
              </a:ext>
            </a:extLst>
          </p:cNvPr>
          <p:cNvPicPr>
            <a:picLocks noChangeAspect="1"/>
          </p:cNvPicPr>
          <p:nvPr/>
        </p:nvPicPr>
        <p:blipFill>
          <a:blip r:embed="rId6"/>
          <a:stretch>
            <a:fillRect/>
          </a:stretch>
        </p:blipFill>
        <p:spPr>
          <a:xfrm>
            <a:off x="4746492" y="161750"/>
            <a:ext cx="4267183" cy="2901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pic>
        <p:nvPicPr>
          <p:cNvPr id="174" name="Google Shape;174;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729510">
            <a:off x="1500322" y="5116387"/>
            <a:ext cx="1450026" cy="1538587"/>
          </a:xfrm>
          <a:prstGeom prst="rect">
            <a:avLst/>
          </a:prstGeom>
          <a:noFill/>
          <a:ln>
            <a:noFill/>
          </a:ln>
        </p:spPr>
      </p:pic>
      <p:pic>
        <p:nvPicPr>
          <p:cNvPr id="175" name="Google Shape;175;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242755">
            <a:off x="1652734" y="3468333"/>
            <a:ext cx="1449913" cy="1538705"/>
          </a:xfrm>
          <a:prstGeom prst="rect">
            <a:avLst/>
          </a:prstGeom>
          <a:noFill/>
          <a:ln>
            <a:noFill/>
          </a:ln>
        </p:spPr>
      </p:pic>
      <p:sp>
        <p:nvSpPr>
          <p:cNvPr id="176" name="Google Shape;176;p24"/>
          <p:cNvSpPr txBox="1"/>
          <p:nvPr/>
        </p:nvSpPr>
        <p:spPr>
          <a:xfrm rot="-525436">
            <a:off x="2874407" y="717759"/>
            <a:ext cx="1294592" cy="4950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a:solidFill>
                  <a:srgbClr val="FFFFFF"/>
                </a:solidFill>
                <a:latin typeface="Consolas"/>
                <a:ea typeface="Consolas"/>
                <a:cs typeface="Consolas"/>
                <a:sym typeface="Consolas"/>
              </a:rPr>
              <a:t>Licking a lemon</a:t>
            </a:r>
            <a:endParaRPr>
              <a:solidFill>
                <a:srgbClr val="FFFFFF"/>
              </a:solidFill>
              <a:latin typeface="Consolas"/>
              <a:ea typeface="Consolas"/>
              <a:cs typeface="Consolas"/>
              <a:sym typeface="Consolas"/>
            </a:endParaRPr>
          </a:p>
        </p:txBody>
      </p:sp>
      <p:pic>
        <p:nvPicPr>
          <p:cNvPr id="177" name="Google Shape;177;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148608">
            <a:off x="3356988" y="2132852"/>
            <a:ext cx="1449984" cy="1538481"/>
          </a:xfrm>
          <a:prstGeom prst="rect">
            <a:avLst/>
          </a:prstGeom>
          <a:noFill/>
          <a:ln>
            <a:noFill/>
          </a:ln>
        </p:spPr>
      </p:pic>
      <p:pic>
        <p:nvPicPr>
          <p:cNvPr id="178" name="Google Shape;178;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934645">
            <a:off x="166564" y="3284874"/>
            <a:ext cx="1450063" cy="1538710"/>
          </a:xfrm>
          <a:prstGeom prst="rect">
            <a:avLst/>
          </a:prstGeom>
          <a:noFill/>
          <a:ln>
            <a:noFill/>
          </a:ln>
        </p:spPr>
      </p:pic>
      <p:pic>
        <p:nvPicPr>
          <p:cNvPr id="179" name="Google Shape;179;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256796" y="388664"/>
            <a:ext cx="1450010" cy="1538677"/>
          </a:xfrm>
          <a:prstGeom prst="rect">
            <a:avLst/>
          </a:prstGeom>
          <a:noFill/>
          <a:ln>
            <a:noFill/>
          </a:ln>
        </p:spPr>
      </p:pic>
      <p:sp>
        <p:nvSpPr>
          <p:cNvPr id="180" name="Google Shape;180;p24"/>
          <p:cNvSpPr txBox="1"/>
          <p:nvPr/>
        </p:nvSpPr>
        <p:spPr>
          <a:xfrm rot="-525654">
            <a:off x="268544" y="674543"/>
            <a:ext cx="1329512" cy="69116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Something spicy</a:t>
            </a:r>
            <a:endParaRPr sz="1600">
              <a:solidFill>
                <a:srgbClr val="FFFFFF"/>
              </a:solidFill>
              <a:latin typeface="Century Gothic"/>
              <a:ea typeface="Century Gothic"/>
              <a:cs typeface="Century Gothic"/>
              <a:sym typeface="Century Gothic"/>
            </a:endParaRPr>
          </a:p>
        </p:txBody>
      </p:sp>
      <p:pic>
        <p:nvPicPr>
          <p:cNvPr id="181" name="Google Shape;181;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2505971" y="256789"/>
            <a:ext cx="1450010" cy="1538677"/>
          </a:xfrm>
          <a:prstGeom prst="rect">
            <a:avLst/>
          </a:prstGeom>
          <a:noFill/>
          <a:ln>
            <a:noFill/>
          </a:ln>
        </p:spPr>
      </p:pic>
      <p:sp>
        <p:nvSpPr>
          <p:cNvPr id="182" name="Google Shape;182;p24"/>
          <p:cNvSpPr txBox="1"/>
          <p:nvPr/>
        </p:nvSpPr>
        <p:spPr>
          <a:xfrm rot="-525436">
            <a:off x="2580104" y="564505"/>
            <a:ext cx="1294592" cy="6245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Licking a lemon</a:t>
            </a:r>
            <a:endParaRPr sz="1600">
              <a:solidFill>
                <a:srgbClr val="FFFFFF"/>
              </a:solidFill>
              <a:latin typeface="Century Gothic"/>
              <a:ea typeface="Century Gothic"/>
              <a:cs typeface="Century Gothic"/>
              <a:sym typeface="Century Gothic"/>
            </a:endParaRPr>
          </a:p>
        </p:txBody>
      </p:sp>
      <p:pic>
        <p:nvPicPr>
          <p:cNvPr id="183" name="Google Shape;183;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4725771" y="2148439"/>
            <a:ext cx="1450010" cy="1538677"/>
          </a:xfrm>
          <a:prstGeom prst="rect">
            <a:avLst/>
          </a:prstGeom>
          <a:noFill/>
          <a:ln>
            <a:noFill/>
          </a:ln>
        </p:spPr>
      </p:pic>
      <p:pic>
        <p:nvPicPr>
          <p:cNvPr id="184" name="Google Shape;184;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148608">
            <a:off x="1296813" y="1691327"/>
            <a:ext cx="1449984" cy="1538481"/>
          </a:xfrm>
          <a:prstGeom prst="rect">
            <a:avLst/>
          </a:prstGeom>
          <a:noFill/>
          <a:ln>
            <a:noFill/>
          </a:ln>
        </p:spPr>
      </p:pic>
      <p:pic>
        <p:nvPicPr>
          <p:cNvPr id="185" name="Google Shape;185;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93943">
            <a:off x="3951068" y="3877602"/>
            <a:ext cx="1449840" cy="1538406"/>
          </a:xfrm>
          <a:prstGeom prst="rect">
            <a:avLst/>
          </a:prstGeom>
          <a:noFill/>
          <a:ln>
            <a:noFill/>
          </a:ln>
        </p:spPr>
      </p:pic>
      <p:pic>
        <p:nvPicPr>
          <p:cNvPr id="186" name="Google Shape;186;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68089">
            <a:off x="5729674" y="5138105"/>
            <a:ext cx="1449819" cy="1538428"/>
          </a:xfrm>
          <a:prstGeom prst="rect">
            <a:avLst/>
          </a:prstGeom>
          <a:noFill/>
          <a:ln>
            <a:noFill/>
          </a:ln>
        </p:spPr>
      </p:pic>
      <p:pic>
        <p:nvPicPr>
          <p:cNvPr id="187" name="Google Shape;187;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7500921" y="5137989"/>
            <a:ext cx="1450010" cy="1538677"/>
          </a:xfrm>
          <a:prstGeom prst="rect">
            <a:avLst/>
          </a:prstGeom>
          <a:noFill/>
          <a:ln>
            <a:noFill/>
          </a:ln>
        </p:spPr>
      </p:pic>
      <p:pic>
        <p:nvPicPr>
          <p:cNvPr id="188" name="Google Shape;188;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63647">
            <a:off x="7436051" y="269684"/>
            <a:ext cx="1450148" cy="1538852"/>
          </a:xfrm>
          <a:prstGeom prst="rect">
            <a:avLst/>
          </a:prstGeom>
          <a:noFill/>
          <a:ln>
            <a:noFill/>
          </a:ln>
        </p:spPr>
      </p:pic>
      <p:pic>
        <p:nvPicPr>
          <p:cNvPr id="189" name="Google Shape;189;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463764">
            <a:off x="5690151" y="453305"/>
            <a:ext cx="1449873" cy="1538726"/>
          </a:xfrm>
          <a:prstGeom prst="rect">
            <a:avLst/>
          </a:prstGeom>
          <a:noFill/>
          <a:ln>
            <a:noFill/>
          </a:ln>
        </p:spPr>
      </p:pic>
      <p:pic>
        <p:nvPicPr>
          <p:cNvPr id="190" name="Google Shape;190;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25527">
            <a:off x="7163871" y="3468339"/>
            <a:ext cx="1450010" cy="1538677"/>
          </a:xfrm>
          <a:prstGeom prst="rect">
            <a:avLst/>
          </a:prstGeom>
          <a:noFill/>
          <a:ln>
            <a:noFill/>
          </a:ln>
        </p:spPr>
      </p:pic>
      <p:sp>
        <p:nvSpPr>
          <p:cNvPr id="191" name="Google Shape;191;p24"/>
          <p:cNvSpPr txBox="1"/>
          <p:nvPr/>
        </p:nvSpPr>
        <p:spPr>
          <a:xfrm rot="301497">
            <a:off x="1713716" y="3650350"/>
            <a:ext cx="1294676" cy="92615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A bee buzzing around flowers</a:t>
            </a:r>
            <a:endParaRPr sz="1600">
              <a:solidFill>
                <a:srgbClr val="FFFFFF"/>
              </a:solidFill>
              <a:latin typeface="Century Gothic"/>
              <a:ea typeface="Century Gothic"/>
              <a:cs typeface="Century Gothic"/>
              <a:sym typeface="Century Gothic"/>
            </a:endParaRPr>
          </a:p>
        </p:txBody>
      </p:sp>
      <p:sp>
        <p:nvSpPr>
          <p:cNvPr id="192" name="Google Shape;192;p24"/>
          <p:cNvSpPr txBox="1"/>
          <p:nvPr/>
        </p:nvSpPr>
        <p:spPr>
          <a:xfrm rot="-576189">
            <a:off x="7554377" y="575674"/>
            <a:ext cx="1143727" cy="6843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dirty="0">
                <a:solidFill>
                  <a:srgbClr val="FFFFFF"/>
                </a:solidFill>
                <a:latin typeface="Century Gothic"/>
                <a:ea typeface="Century Gothic"/>
                <a:cs typeface="Century Gothic"/>
                <a:sym typeface="Century Gothic"/>
              </a:rPr>
              <a:t>Playing with your hair</a:t>
            </a:r>
            <a:endParaRPr sz="1600" dirty="0">
              <a:solidFill>
                <a:srgbClr val="FFFFFF"/>
              </a:solidFill>
              <a:latin typeface="Century Gothic"/>
              <a:ea typeface="Century Gothic"/>
              <a:cs typeface="Century Gothic"/>
              <a:sym typeface="Century Gothic"/>
            </a:endParaRPr>
          </a:p>
        </p:txBody>
      </p:sp>
      <p:pic>
        <p:nvPicPr>
          <p:cNvPr id="193" name="Google Shape;193;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45141">
            <a:off x="7256354" y="1936864"/>
            <a:ext cx="1449992" cy="1538797"/>
          </a:xfrm>
          <a:prstGeom prst="rect">
            <a:avLst/>
          </a:prstGeom>
          <a:noFill/>
          <a:ln>
            <a:noFill/>
          </a:ln>
        </p:spPr>
      </p:pic>
      <p:sp>
        <p:nvSpPr>
          <p:cNvPr id="194" name="Google Shape;194;p24"/>
          <p:cNvSpPr txBox="1"/>
          <p:nvPr/>
        </p:nvSpPr>
        <p:spPr>
          <a:xfrm rot="379042">
            <a:off x="5802592" y="666070"/>
            <a:ext cx="1164169" cy="8764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Having pins and needles</a:t>
            </a:r>
            <a:endParaRPr sz="1600">
              <a:solidFill>
                <a:srgbClr val="FFFFFF"/>
              </a:solidFill>
              <a:latin typeface="Century Gothic"/>
              <a:ea typeface="Century Gothic"/>
              <a:cs typeface="Century Gothic"/>
              <a:sym typeface="Century Gothic"/>
            </a:endParaRPr>
          </a:p>
        </p:txBody>
      </p:sp>
      <p:sp>
        <p:nvSpPr>
          <p:cNvPr id="195" name="Google Shape;195;p24"/>
          <p:cNvSpPr txBox="1"/>
          <p:nvPr/>
        </p:nvSpPr>
        <p:spPr>
          <a:xfrm rot="-89146">
            <a:off x="7432825" y="2232963"/>
            <a:ext cx="1184739" cy="661935"/>
          </a:xfrm>
          <a:prstGeom prst="rect">
            <a:avLst/>
          </a:prstGeom>
          <a:noFill/>
          <a:ln>
            <a:noFill/>
          </a:ln>
        </p:spPr>
        <p:txBody>
          <a:bodyPr spcFirstLastPara="1" wrap="square" lIns="91425" tIns="45700" rIns="91425" bIns="45700" anchor="t" anchorCtr="0">
            <a:noAutofit/>
          </a:bodyPr>
          <a:lstStyle/>
          <a:p>
            <a:pPr lvl="0" algn="ctr"/>
            <a:r>
              <a:rPr lang="en-GB" sz="1600" dirty="0">
                <a:solidFill>
                  <a:srgbClr val="FFFFFF"/>
                </a:solidFill>
                <a:latin typeface="Century Gothic"/>
                <a:ea typeface="Century Gothic"/>
                <a:cs typeface="Century Gothic"/>
                <a:sym typeface="Century Gothic"/>
              </a:rPr>
              <a:t>Your choice for touch</a:t>
            </a:r>
          </a:p>
        </p:txBody>
      </p:sp>
      <p:sp>
        <p:nvSpPr>
          <p:cNvPr id="196" name="Google Shape;196;p24"/>
          <p:cNvSpPr txBox="1"/>
          <p:nvPr/>
        </p:nvSpPr>
        <p:spPr>
          <a:xfrm>
            <a:off x="4222550" y="3488300"/>
            <a:ext cx="1272600" cy="546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Smell</a:t>
            </a:r>
            <a:endParaRPr sz="3200" b="1">
              <a:latin typeface="Century Gothic"/>
              <a:ea typeface="Century Gothic"/>
              <a:cs typeface="Century Gothic"/>
              <a:sym typeface="Century Gothic"/>
            </a:endParaRPr>
          </a:p>
        </p:txBody>
      </p:sp>
      <p:pic>
        <p:nvPicPr>
          <p:cNvPr id="197" name="Google Shape;197;p2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48200" y="790700"/>
            <a:ext cx="9292200" cy="2433600"/>
          </a:xfrm>
          <a:prstGeom prst="rect">
            <a:avLst/>
          </a:prstGeom>
          <a:noFill/>
          <a:ln>
            <a:noFill/>
          </a:ln>
        </p:spPr>
      </p:pic>
      <p:sp>
        <p:nvSpPr>
          <p:cNvPr id="198" name="Google Shape;198;p24"/>
          <p:cNvSpPr txBox="1"/>
          <p:nvPr/>
        </p:nvSpPr>
        <p:spPr>
          <a:xfrm rot="1148743">
            <a:off x="1435855" y="1927009"/>
            <a:ext cx="1208336" cy="8858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dirty="0">
                <a:solidFill>
                  <a:srgbClr val="FFFFFF"/>
                </a:solidFill>
                <a:latin typeface="Century Gothic"/>
                <a:ea typeface="Century Gothic"/>
                <a:cs typeface="Century Gothic"/>
                <a:sym typeface="Century Gothic"/>
              </a:rPr>
              <a:t>Your choice for taste</a:t>
            </a:r>
            <a:endParaRPr sz="1600" dirty="0">
              <a:solidFill>
                <a:srgbClr val="FFFFFF"/>
              </a:solidFill>
              <a:latin typeface="Century Gothic"/>
              <a:ea typeface="Century Gothic"/>
              <a:cs typeface="Century Gothic"/>
              <a:sym typeface="Century Gothic"/>
            </a:endParaRPr>
          </a:p>
        </p:txBody>
      </p:sp>
      <p:sp>
        <p:nvSpPr>
          <p:cNvPr id="199" name="Google Shape;199;p24"/>
          <p:cNvSpPr txBox="1"/>
          <p:nvPr/>
        </p:nvSpPr>
        <p:spPr>
          <a:xfrm rot="1209400">
            <a:off x="3434669" y="2395553"/>
            <a:ext cx="1294588" cy="8079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The smell of freshly cut grass</a:t>
            </a:r>
            <a:endParaRPr sz="1600">
              <a:solidFill>
                <a:srgbClr val="FFFFFF"/>
              </a:solidFill>
              <a:latin typeface="Century Gothic"/>
              <a:ea typeface="Century Gothic"/>
              <a:cs typeface="Century Gothic"/>
              <a:sym typeface="Century Gothic"/>
            </a:endParaRPr>
          </a:p>
        </p:txBody>
      </p:sp>
      <p:sp>
        <p:nvSpPr>
          <p:cNvPr id="200" name="Google Shape;200;p24"/>
          <p:cNvSpPr txBox="1"/>
          <p:nvPr/>
        </p:nvSpPr>
        <p:spPr>
          <a:xfrm rot="-525051">
            <a:off x="4910179" y="2415833"/>
            <a:ext cx="1116092" cy="7017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Freshly brewed coffee</a:t>
            </a:r>
            <a:endParaRPr sz="1600">
              <a:solidFill>
                <a:srgbClr val="FFFFFF"/>
              </a:solidFill>
              <a:latin typeface="Century Gothic"/>
              <a:ea typeface="Century Gothic"/>
              <a:cs typeface="Century Gothic"/>
              <a:sym typeface="Century Gothic"/>
            </a:endParaRPr>
          </a:p>
        </p:txBody>
      </p:sp>
      <p:sp>
        <p:nvSpPr>
          <p:cNvPr id="201" name="Google Shape;201;p24"/>
          <p:cNvSpPr txBox="1"/>
          <p:nvPr/>
        </p:nvSpPr>
        <p:spPr>
          <a:xfrm>
            <a:off x="6880225" y="1662375"/>
            <a:ext cx="1485600" cy="507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Touch</a:t>
            </a:r>
            <a:endParaRPr sz="3200" b="1">
              <a:latin typeface="Century Gothic"/>
              <a:ea typeface="Century Gothic"/>
              <a:cs typeface="Century Gothic"/>
              <a:sym typeface="Century Gothic"/>
            </a:endParaRPr>
          </a:p>
        </p:txBody>
      </p:sp>
      <p:pic>
        <p:nvPicPr>
          <p:cNvPr id="202" name="Google Shape;202;p2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10294649" flipH="1">
            <a:off x="-167905" y="4495709"/>
            <a:ext cx="9476910" cy="2073107"/>
          </a:xfrm>
          <a:prstGeom prst="rect">
            <a:avLst/>
          </a:prstGeom>
          <a:noFill/>
          <a:ln>
            <a:noFill/>
          </a:ln>
        </p:spPr>
      </p:pic>
      <p:sp>
        <p:nvSpPr>
          <p:cNvPr id="203" name="Google Shape;203;p24"/>
          <p:cNvSpPr txBox="1"/>
          <p:nvPr/>
        </p:nvSpPr>
        <p:spPr>
          <a:xfrm>
            <a:off x="1545175" y="1107125"/>
            <a:ext cx="1360200" cy="507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Taste</a:t>
            </a:r>
            <a:endParaRPr sz="3200" b="1">
              <a:latin typeface="Century Gothic"/>
              <a:ea typeface="Century Gothic"/>
              <a:cs typeface="Century Gothic"/>
              <a:sym typeface="Century Gothic"/>
            </a:endParaRPr>
          </a:p>
        </p:txBody>
      </p:sp>
      <p:sp>
        <p:nvSpPr>
          <p:cNvPr id="204" name="Google Shape;204;p24"/>
          <p:cNvSpPr txBox="1"/>
          <p:nvPr/>
        </p:nvSpPr>
        <p:spPr>
          <a:xfrm rot="-729524">
            <a:off x="1539838" y="5356634"/>
            <a:ext cx="1294744" cy="570360"/>
          </a:xfrm>
          <a:prstGeom prst="rect">
            <a:avLst/>
          </a:prstGeom>
          <a:noFill/>
          <a:ln>
            <a:noFill/>
          </a:ln>
        </p:spPr>
        <p:txBody>
          <a:bodyPr spcFirstLastPara="1" wrap="square" lIns="91425" tIns="45700" rIns="91425" bIns="45700" anchor="t" anchorCtr="0">
            <a:noAutofit/>
          </a:bodyPr>
          <a:lstStyle/>
          <a:p>
            <a:pPr lvl="0" algn="ctr"/>
            <a:r>
              <a:rPr lang="en-GB" sz="1600" dirty="0">
                <a:solidFill>
                  <a:srgbClr val="FFFFFF"/>
                </a:solidFill>
                <a:latin typeface="Century Gothic"/>
                <a:ea typeface="Century Gothic"/>
                <a:cs typeface="Century Gothic"/>
                <a:sym typeface="Century Gothic"/>
              </a:rPr>
              <a:t>Your choice for </a:t>
            </a:r>
          </a:p>
          <a:p>
            <a:pPr lvl="0" algn="ctr"/>
            <a:r>
              <a:rPr lang="en-GB" sz="1600" dirty="0">
                <a:solidFill>
                  <a:srgbClr val="FFFFFF"/>
                </a:solidFill>
                <a:latin typeface="Century Gothic"/>
                <a:ea typeface="Century Gothic"/>
                <a:cs typeface="Century Gothic"/>
                <a:sym typeface="Century Gothic"/>
              </a:rPr>
              <a:t>hearing</a:t>
            </a:r>
          </a:p>
        </p:txBody>
      </p:sp>
      <p:sp>
        <p:nvSpPr>
          <p:cNvPr id="205" name="Google Shape;205;p24"/>
          <p:cNvSpPr txBox="1"/>
          <p:nvPr/>
        </p:nvSpPr>
        <p:spPr>
          <a:xfrm rot="495579">
            <a:off x="4064185" y="4145143"/>
            <a:ext cx="1294730" cy="705239"/>
          </a:xfrm>
          <a:prstGeom prst="rect">
            <a:avLst/>
          </a:prstGeom>
          <a:noFill/>
          <a:ln>
            <a:noFill/>
          </a:ln>
        </p:spPr>
        <p:txBody>
          <a:bodyPr spcFirstLastPara="1" wrap="square" lIns="91425" tIns="45700" rIns="91425" bIns="45700" anchor="t" anchorCtr="0">
            <a:noAutofit/>
          </a:bodyPr>
          <a:lstStyle/>
          <a:p>
            <a:pPr lvl="0" algn="ctr"/>
            <a:r>
              <a:rPr lang="en-GB" sz="1600" dirty="0">
                <a:solidFill>
                  <a:srgbClr val="FFFFFF"/>
                </a:solidFill>
                <a:latin typeface="Century Gothic"/>
                <a:ea typeface="Century Gothic"/>
                <a:cs typeface="Century Gothic"/>
                <a:sym typeface="Century Gothic"/>
              </a:rPr>
              <a:t>Your choice for smell</a:t>
            </a:r>
          </a:p>
        </p:txBody>
      </p:sp>
      <p:sp>
        <p:nvSpPr>
          <p:cNvPr id="206" name="Google Shape;206;p24"/>
          <p:cNvSpPr txBox="1"/>
          <p:nvPr/>
        </p:nvSpPr>
        <p:spPr>
          <a:xfrm rot="-525380">
            <a:off x="7326759" y="3732604"/>
            <a:ext cx="1156783" cy="79360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Bright sunlight in your eyes</a:t>
            </a:r>
            <a:endParaRPr sz="1600">
              <a:solidFill>
                <a:srgbClr val="FFFFFF"/>
              </a:solidFill>
              <a:latin typeface="Century Gothic"/>
              <a:ea typeface="Century Gothic"/>
              <a:cs typeface="Century Gothic"/>
              <a:sym typeface="Century Gothic"/>
            </a:endParaRPr>
          </a:p>
        </p:txBody>
      </p:sp>
      <p:sp>
        <p:nvSpPr>
          <p:cNvPr id="207" name="Google Shape;207;p24"/>
          <p:cNvSpPr txBox="1"/>
          <p:nvPr/>
        </p:nvSpPr>
        <p:spPr>
          <a:xfrm rot="533626">
            <a:off x="5950136" y="5365988"/>
            <a:ext cx="1133225" cy="734574"/>
          </a:xfrm>
          <a:prstGeom prst="rect">
            <a:avLst/>
          </a:prstGeom>
          <a:noFill/>
          <a:ln>
            <a:noFill/>
          </a:ln>
        </p:spPr>
        <p:txBody>
          <a:bodyPr spcFirstLastPara="1" wrap="square" lIns="91425" tIns="45700" rIns="91425" bIns="45700" anchor="t" anchorCtr="0">
            <a:noAutofit/>
          </a:bodyPr>
          <a:lstStyle/>
          <a:p>
            <a:pPr lvl="0" algn="ctr"/>
            <a:r>
              <a:rPr lang="en-GB" sz="1600" dirty="0">
                <a:solidFill>
                  <a:srgbClr val="FFFFFF"/>
                </a:solidFill>
                <a:latin typeface="Century Gothic"/>
                <a:ea typeface="Century Gothic"/>
                <a:cs typeface="Century Gothic"/>
                <a:sym typeface="Century Gothic"/>
              </a:rPr>
              <a:t>Your choice for sight</a:t>
            </a:r>
          </a:p>
        </p:txBody>
      </p:sp>
      <p:sp>
        <p:nvSpPr>
          <p:cNvPr id="208" name="Google Shape;208;p24"/>
          <p:cNvSpPr txBox="1"/>
          <p:nvPr/>
        </p:nvSpPr>
        <p:spPr>
          <a:xfrm>
            <a:off x="6318175" y="4691450"/>
            <a:ext cx="1372500" cy="6072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Sight</a:t>
            </a:r>
            <a:endParaRPr sz="3200" b="1">
              <a:latin typeface="Century Gothic"/>
              <a:ea typeface="Century Gothic"/>
              <a:cs typeface="Century Gothic"/>
              <a:sym typeface="Century Gothic"/>
            </a:endParaRPr>
          </a:p>
        </p:txBody>
      </p:sp>
      <p:sp>
        <p:nvSpPr>
          <p:cNvPr id="209" name="Google Shape;209;p24"/>
          <p:cNvSpPr txBox="1"/>
          <p:nvPr/>
        </p:nvSpPr>
        <p:spPr>
          <a:xfrm rot="-525436">
            <a:off x="7578632" y="5470884"/>
            <a:ext cx="1294592" cy="4950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A cloudy grey sky</a:t>
            </a:r>
            <a:endParaRPr sz="1600">
              <a:solidFill>
                <a:srgbClr val="FFFFFF"/>
              </a:solidFill>
              <a:latin typeface="Century Gothic"/>
              <a:ea typeface="Century Gothic"/>
              <a:cs typeface="Century Gothic"/>
              <a:sym typeface="Century Gothic"/>
            </a:endParaRPr>
          </a:p>
        </p:txBody>
      </p:sp>
      <p:pic>
        <p:nvPicPr>
          <p:cNvPr id="210" name="Google Shape;210;p2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322013">
            <a:off x="1516724" y="263769"/>
            <a:ext cx="1209201" cy="1077226"/>
          </a:xfrm>
          <a:prstGeom prst="rect">
            <a:avLst/>
          </a:prstGeom>
          <a:noFill/>
          <a:ln>
            <a:noFill/>
          </a:ln>
        </p:spPr>
      </p:pic>
      <p:pic>
        <p:nvPicPr>
          <p:cNvPr id="211" name="Google Shape;211;p2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3746171">
            <a:off x="6618742" y="1552090"/>
            <a:ext cx="2100996" cy="1543791"/>
          </a:xfrm>
          <a:prstGeom prst="rect">
            <a:avLst/>
          </a:prstGeom>
          <a:noFill/>
          <a:ln>
            <a:noFill/>
          </a:ln>
        </p:spPr>
      </p:pic>
      <p:pic>
        <p:nvPicPr>
          <p:cNvPr id="212" name="Google Shape;212;p24"/>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4040301">
            <a:off x="6707730" y="4097629"/>
            <a:ext cx="601108" cy="941862"/>
          </a:xfrm>
          <a:prstGeom prst="rect">
            <a:avLst/>
          </a:prstGeom>
          <a:noFill/>
          <a:ln>
            <a:noFill/>
          </a:ln>
        </p:spPr>
      </p:pic>
      <p:pic>
        <p:nvPicPr>
          <p:cNvPr id="213" name="Google Shape;213;p2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322013">
            <a:off x="4259924" y="2702169"/>
            <a:ext cx="1209201" cy="1077226"/>
          </a:xfrm>
          <a:prstGeom prst="rect">
            <a:avLst/>
          </a:prstGeom>
          <a:noFill/>
          <a:ln>
            <a:noFill/>
          </a:ln>
        </p:spPr>
      </p:pic>
      <p:pic>
        <p:nvPicPr>
          <p:cNvPr id="214" name="Google Shape;214;p24"/>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2281980">
            <a:off x="120578" y="4805732"/>
            <a:ext cx="1803072" cy="2833601"/>
          </a:xfrm>
          <a:prstGeom prst="rect">
            <a:avLst/>
          </a:prstGeom>
          <a:noFill/>
          <a:ln>
            <a:noFill/>
          </a:ln>
        </p:spPr>
      </p:pic>
      <p:pic>
        <p:nvPicPr>
          <p:cNvPr id="215" name="Google Shape;215;p24"/>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rot="3446207">
            <a:off x="4747330" y="-87273"/>
            <a:ext cx="1446966" cy="2273609"/>
          </a:xfrm>
          <a:prstGeom prst="rect">
            <a:avLst/>
          </a:prstGeom>
          <a:noFill/>
          <a:ln>
            <a:noFill/>
          </a:ln>
        </p:spPr>
      </p:pic>
      <p:sp>
        <p:nvSpPr>
          <p:cNvPr id="216" name="Google Shape;216;p24"/>
          <p:cNvSpPr txBox="1"/>
          <p:nvPr/>
        </p:nvSpPr>
        <p:spPr>
          <a:xfrm>
            <a:off x="595775" y="4752025"/>
            <a:ext cx="1793100" cy="546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Hearing</a:t>
            </a:r>
            <a:endParaRPr sz="3200" b="1">
              <a:latin typeface="Century Gothic"/>
              <a:ea typeface="Century Gothic"/>
              <a:cs typeface="Century Gothic"/>
              <a:sym typeface="Century Gothic"/>
            </a:endParaRPr>
          </a:p>
        </p:txBody>
      </p:sp>
      <p:pic>
        <p:nvPicPr>
          <p:cNvPr id="217" name="Google Shape;217;p24"/>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rot="3746568">
            <a:off x="998194" y="4168631"/>
            <a:ext cx="604366" cy="1230738"/>
          </a:xfrm>
          <a:prstGeom prst="rect">
            <a:avLst/>
          </a:prstGeom>
          <a:noFill/>
          <a:ln>
            <a:noFill/>
          </a:ln>
        </p:spPr>
      </p:pic>
      <p:sp>
        <p:nvSpPr>
          <p:cNvPr id="218" name="Google Shape;218;p24"/>
          <p:cNvSpPr txBox="1"/>
          <p:nvPr/>
        </p:nvSpPr>
        <p:spPr>
          <a:xfrm rot="996681">
            <a:off x="314236" y="3559458"/>
            <a:ext cx="1255080" cy="8432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600">
                <a:solidFill>
                  <a:srgbClr val="FFFFFF"/>
                </a:solidFill>
                <a:latin typeface="Century Gothic"/>
                <a:ea typeface="Century Gothic"/>
                <a:cs typeface="Century Gothic"/>
                <a:sym typeface="Century Gothic"/>
              </a:rPr>
              <a:t>Someone crunching crisps</a:t>
            </a:r>
            <a:endParaRPr sz="1600">
              <a:solidFill>
                <a:srgbClr val="FFFFFF"/>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txBox="1"/>
          <p:nvPr/>
        </p:nvSpPr>
        <p:spPr>
          <a:xfrm>
            <a:off x="152825" y="175150"/>
            <a:ext cx="5200572" cy="6526224"/>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latin typeface="Century Gothic"/>
                <a:ea typeface="Century Gothic"/>
                <a:cs typeface="Century Gothic"/>
                <a:sym typeface="Century Gothic"/>
              </a:rPr>
              <a:t>Task 4 </a:t>
            </a:r>
            <a:endParaRPr sz="1800" b="1" dirty="0">
              <a:latin typeface="Century Gothic"/>
              <a:ea typeface="Century Gothic"/>
              <a:cs typeface="Century Gothic"/>
              <a:sym typeface="Century Gothic"/>
            </a:endParaRPr>
          </a:p>
          <a:p>
            <a:pPr marL="0" lvl="0" indent="0" algn="ctr" rtl="0">
              <a:spcBef>
                <a:spcPts val="0"/>
              </a:spcBef>
              <a:spcAft>
                <a:spcPts val="0"/>
              </a:spcAft>
              <a:buNone/>
            </a:pPr>
            <a:r>
              <a:rPr lang="en-GB" dirty="0">
                <a:latin typeface="Century Gothic"/>
                <a:ea typeface="Century Gothic"/>
                <a:cs typeface="Century Gothic"/>
                <a:sym typeface="Century Gothic"/>
              </a:rPr>
              <a:t>Create your own personal series of photographs exploring </a:t>
            </a:r>
            <a:r>
              <a:rPr lang="en-GB" sz="1600" b="1" dirty="0">
                <a:latin typeface="Century Gothic"/>
                <a:ea typeface="Century Gothic"/>
                <a:cs typeface="Century Gothic"/>
                <a:sym typeface="Century Gothic"/>
              </a:rPr>
              <a:t>each of the 5 senses.</a:t>
            </a:r>
            <a:r>
              <a:rPr lang="en-GB" sz="1600" dirty="0">
                <a:latin typeface="Century Gothic"/>
                <a:ea typeface="Century Gothic"/>
                <a:cs typeface="Century Gothic"/>
                <a:sym typeface="Century Gothic"/>
              </a:rPr>
              <a:t> </a:t>
            </a:r>
            <a:endParaRPr sz="1600"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You can use whatever editing techniques and processes you feel most appropriate. </a:t>
            </a:r>
          </a:p>
          <a:p>
            <a:pPr marL="139700" lvl="0" algn="l" rtl="0">
              <a:spcBef>
                <a:spcPts val="0"/>
              </a:spcBef>
              <a:spcAft>
                <a:spcPts val="0"/>
              </a:spcAft>
              <a:buSzPts val="1400"/>
            </a:pPr>
            <a:endParaRPr lang="en-GB" dirty="0">
              <a:latin typeface="Century Gothic"/>
              <a:ea typeface="Century Gothic"/>
              <a:cs typeface="Century Gothic"/>
              <a:sym typeface="Century Gothic"/>
            </a:endParaRPr>
          </a:p>
          <a:p>
            <a:pPr marL="139700">
              <a:buSzPts val="1400"/>
            </a:pPr>
            <a:r>
              <a:rPr lang="en-GB" dirty="0">
                <a:latin typeface="Century Gothic"/>
                <a:ea typeface="Century Gothic"/>
                <a:cs typeface="Century Gothic"/>
                <a:sym typeface="Century Gothic"/>
              </a:rPr>
              <a:t>Photoshop is available on the VLE. You can edit images in Word. Or download free Apps on to your phone such as, Adobe Photoshop, </a:t>
            </a:r>
            <a:r>
              <a:rPr lang="en-GB" dirty="0" err="1">
                <a:latin typeface="Century Gothic"/>
                <a:ea typeface="Century Gothic"/>
                <a:cs typeface="Century Gothic"/>
                <a:sym typeface="Century Gothic"/>
              </a:rPr>
              <a:t>Photopea</a:t>
            </a:r>
            <a:r>
              <a:rPr lang="en-GB" dirty="0">
                <a:latin typeface="Century Gothic"/>
                <a:ea typeface="Century Gothic"/>
                <a:cs typeface="Century Gothic"/>
                <a:sym typeface="Century Gothic"/>
              </a:rPr>
              <a:t> and Snapseed.  </a:t>
            </a:r>
            <a:endParaRPr lang="en-GB" dirty="0">
              <a:latin typeface="Century Gothic"/>
              <a:ea typeface="Century Gothic"/>
              <a:cs typeface="Century Gothic"/>
            </a:endParaRPr>
          </a:p>
          <a:p>
            <a:pPr marL="457200" lvl="0" indent="-317500" algn="l" rtl="0">
              <a:spcBef>
                <a:spcPts val="0"/>
              </a:spcBef>
              <a:spcAft>
                <a:spcPts val="0"/>
              </a:spcAft>
              <a:buSzPts val="1400"/>
              <a:buFont typeface="Century Gothic"/>
              <a:buChar char="●"/>
            </a:pPr>
            <a:endParaRPr lang="en-GB"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You could also think about how you might present your images to enhance the sensory experience of the viewer.</a:t>
            </a:r>
          </a:p>
          <a:p>
            <a:pPr marL="139700" lvl="0" algn="l" rtl="0">
              <a:spcBef>
                <a:spcPts val="0"/>
              </a:spcBef>
              <a:spcAft>
                <a:spcPts val="0"/>
              </a:spcAft>
              <a:buSzPts val="1400"/>
            </a:pPr>
            <a:endParaRPr lang="en-GB" dirty="0">
              <a:latin typeface="Century Gothic"/>
              <a:ea typeface="Century Gothic"/>
              <a:cs typeface="Century Gothic"/>
              <a:sym typeface="Century Gothic"/>
            </a:endParaRPr>
          </a:p>
          <a:p>
            <a:pPr marL="139700">
              <a:buSzPts val="1400"/>
            </a:pPr>
            <a:r>
              <a:rPr lang="en-GB" dirty="0">
                <a:latin typeface="Century Gothic"/>
                <a:ea typeface="Century Gothic"/>
                <a:cs typeface="Century Gothic"/>
                <a:sym typeface="Century Gothic"/>
              </a:rPr>
              <a:t>Will you stick to presenting your images in a traditional format, create 3D presentation or make a short film or time-lapse video that is relevant to the sense.</a:t>
            </a:r>
            <a:endParaRPr lang="en-GB" dirty="0">
              <a:latin typeface="Century Gothic"/>
              <a:ea typeface="Century Gothic"/>
              <a:cs typeface="Century Gothic"/>
            </a:endParaRPr>
          </a:p>
          <a:p>
            <a:pPr marL="139700" lvl="0" algn="l" rtl="0">
              <a:spcBef>
                <a:spcPts val="0"/>
              </a:spcBef>
              <a:spcAft>
                <a:spcPts val="0"/>
              </a:spcAft>
              <a:buSzPts val="1400"/>
            </a:pP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Each sense should consist of a series of 6 finished images.</a:t>
            </a:r>
            <a:endParaRPr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Use your photographers research and the slides below about each sense for ideas and inspiration.</a:t>
            </a:r>
            <a:endParaRPr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Add contact sheets to your slides and annotate them.</a:t>
            </a:r>
            <a:endParaRPr dirty="0">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dirty="0">
                <a:latin typeface="Century Gothic"/>
                <a:ea typeface="Century Gothic"/>
                <a:cs typeface="Century Gothic"/>
                <a:sym typeface="Century Gothic"/>
              </a:rPr>
              <a:t>When editing your images, make sure that you have taken screenshots of different stages to show the process and have annotated this.</a:t>
            </a:r>
            <a:endParaRPr dirty="0">
              <a:latin typeface="Century Gothic"/>
              <a:ea typeface="Century Gothic"/>
              <a:cs typeface="Century Gothic"/>
              <a:sym typeface="Century Gothic"/>
            </a:endParaRPr>
          </a:p>
        </p:txBody>
      </p:sp>
      <p:pic>
        <p:nvPicPr>
          <p:cNvPr id="1026" name="Picture 2" descr="Neon">
            <a:extLst>
              <a:ext uri="{FF2B5EF4-FFF2-40B4-BE49-F238E27FC236}">
                <a16:creationId xmlns:a16="http://schemas.microsoft.com/office/drawing/2014/main" id="{777898C1-64FA-4F16-8C7C-1E17F25B4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901" y="1494485"/>
            <a:ext cx="3198651" cy="2863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uise Johnson Photography: Final Composition Ideas">
            <a:extLst>
              <a:ext uri="{FF2B5EF4-FFF2-40B4-BE49-F238E27FC236}">
                <a16:creationId xmlns:a16="http://schemas.microsoft.com/office/drawing/2014/main" id="{7D19B14F-03A7-46B2-B4B6-D8B77164E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901" y="4515165"/>
            <a:ext cx="3207242" cy="21676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14B181-6985-4DC7-9548-6F2DF38E5A18}"/>
              </a:ext>
            </a:extLst>
          </p:cNvPr>
          <p:cNvPicPr>
            <a:picLocks noChangeAspect="1"/>
          </p:cNvPicPr>
          <p:nvPr/>
        </p:nvPicPr>
        <p:blipFill>
          <a:blip r:embed="rId5"/>
          <a:stretch>
            <a:fillRect/>
          </a:stretch>
        </p:blipFill>
        <p:spPr>
          <a:xfrm>
            <a:off x="6703788" y="92185"/>
            <a:ext cx="1207490" cy="1203326"/>
          </a:xfrm>
          <a:prstGeom prst="rect">
            <a:avLst/>
          </a:prstGeom>
        </p:spPr>
      </p:pic>
      <p:pic>
        <p:nvPicPr>
          <p:cNvPr id="1032" name="Picture 8">
            <a:extLst>
              <a:ext uri="{FF2B5EF4-FFF2-40B4-BE49-F238E27FC236}">
                <a16:creationId xmlns:a16="http://schemas.microsoft.com/office/drawing/2014/main" id="{1CB5BB33-6F6B-41D7-9C73-A62AF1C02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2064" y="156625"/>
            <a:ext cx="1168557" cy="11388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03364A7-CB7B-4E2C-9D0A-5FB3D8852BDE}"/>
              </a:ext>
            </a:extLst>
          </p:cNvPr>
          <p:cNvPicPr>
            <a:picLocks noChangeAspect="1"/>
          </p:cNvPicPr>
          <p:nvPr/>
        </p:nvPicPr>
        <p:blipFill>
          <a:blip r:embed="rId7"/>
          <a:stretch>
            <a:fillRect/>
          </a:stretch>
        </p:blipFill>
        <p:spPr>
          <a:xfrm>
            <a:off x="7978451" y="175149"/>
            <a:ext cx="1100232" cy="116210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txBox="1"/>
          <p:nvPr/>
        </p:nvSpPr>
        <p:spPr>
          <a:xfrm>
            <a:off x="215575" y="175150"/>
            <a:ext cx="4890900" cy="592800"/>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Smell</a:t>
            </a:r>
            <a:endParaRPr sz="2400" b="1">
              <a:latin typeface="Century Gothic"/>
              <a:ea typeface="Century Gothic"/>
              <a:cs typeface="Century Gothic"/>
              <a:sym typeface="Century Gothic"/>
            </a:endParaRPr>
          </a:p>
        </p:txBody>
      </p:sp>
      <p:sp>
        <p:nvSpPr>
          <p:cNvPr id="234" name="Google Shape;234;p26"/>
          <p:cNvSpPr txBox="1"/>
          <p:nvPr/>
        </p:nvSpPr>
        <p:spPr>
          <a:xfrm>
            <a:off x="215575" y="905025"/>
            <a:ext cx="4890900" cy="22614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A0A0A"/>
                </a:solidFill>
                <a:latin typeface="Century Gothic"/>
                <a:ea typeface="Century Gothic"/>
                <a:cs typeface="Century Gothic"/>
                <a:sym typeface="Century Gothic"/>
              </a:rPr>
              <a:t>A single smell can take you back in time and suddenly you remember a childhood memory such as your favourite school dinner(Chicken Burger Wednesday for CLV Students) or even the smell of the changing rooms at school!  Think about ways to capture a specific smell in your photographs, or a suggestion of the smell from a particular food, environment or person. How could your photographs suggest or evoke memories of a time and a place through the sense of smell?</a:t>
            </a:r>
            <a:endParaRPr>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0"/>
              </a:spcAft>
              <a:buNone/>
            </a:pPr>
            <a:endParaRPr b="1">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1200"/>
              </a:spcAft>
              <a:buNone/>
            </a:pPr>
            <a:endParaRPr>
              <a:solidFill>
                <a:srgbClr val="0A0A0A"/>
              </a:solidFill>
              <a:latin typeface="Century Gothic"/>
              <a:ea typeface="Century Gothic"/>
              <a:cs typeface="Century Gothic"/>
              <a:sym typeface="Century Gothic"/>
            </a:endParaRPr>
          </a:p>
        </p:txBody>
      </p:sp>
      <p:sp>
        <p:nvSpPr>
          <p:cNvPr id="235" name="Google Shape;235;p26"/>
          <p:cNvSpPr txBox="1"/>
          <p:nvPr/>
        </p:nvSpPr>
        <p:spPr>
          <a:xfrm>
            <a:off x="4828225" y="3974675"/>
            <a:ext cx="4037400" cy="2694600"/>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Think about:</a:t>
            </a:r>
            <a:endParaRPr b="1">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What triggers the sense of smell you are trying to convey?</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When you think of the smell, what images immediately come to mind? </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Is this smell and memory personal to you, or would others also experience it when looking at your photos?</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Could you use objects as prompts and shoot them close up or using a macro setting to create a more abstract image? </a:t>
            </a:r>
            <a:endParaRPr>
              <a:latin typeface="Century Gothic"/>
              <a:ea typeface="Century Gothic"/>
              <a:cs typeface="Century Gothic"/>
              <a:sym typeface="Century Gothic"/>
            </a:endParaRPr>
          </a:p>
        </p:txBody>
      </p:sp>
      <p:pic>
        <p:nvPicPr>
          <p:cNvPr id="236" name="Google Shape;236;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725875" y="76200"/>
            <a:ext cx="3045423" cy="3796552"/>
          </a:xfrm>
          <a:prstGeom prst="rect">
            <a:avLst/>
          </a:prstGeom>
          <a:noFill/>
          <a:ln w="19050" cap="flat" cmpd="sng">
            <a:solidFill>
              <a:srgbClr val="000000"/>
            </a:solidFill>
            <a:prstDash val="solid"/>
            <a:round/>
            <a:headEnd type="none" w="sm" len="sm"/>
            <a:tailEnd type="none" w="sm" len="sm"/>
          </a:ln>
        </p:spPr>
      </p:pic>
      <p:pic>
        <p:nvPicPr>
          <p:cNvPr id="237" name="Google Shape;237;p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400" y="3318825"/>
            <a:ext cx="2288551" cy="3350451"/>
          </a:xfrm>
          <a:prstGeom prst="rect">
            <a:avLst/>
          </a:prstGeom>
          <a:noFill/>
          <a:ln w="19050" cap="flat" cmpd="sng">
            <a:solidFill>
              <a:srgbClr val="000000"/>
            </a:solidFill>
            <a:prstDash val="solid"/>
            <a:round/>
            <a:headEnd type="none" w="sm" len="sm"/>
            <a:tailEnd type="none" w="sm" len="sm"/>
          </a:ln>
        </p:spPr>
      </p:pic>
      <p:pic>
        <p:nvPicPr>
          <p:cNvPr id="238" name="Google Shape;238;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46475" y="3318825"/>
            <a:ext cx="2176225" cy="3269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p:nvPr/>
        </p:nvSpPr>
        <p:spPr>
          <a:xfrm>
            <a:off x="336825" y="179800"/>
            <a:ext cx="4648200" cy="592800"/>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Taste</a:t>
            </a:r>
            <a:endParaRPr sz="2400" b="1">
              <a:latin typeface="Century Gothic"/>
              <a:ea typeface="Century Gothic"/>
              <a:cs typeface="Century Gothic"/>
              <a:sym typeface="Century Gothic"/>
            </a:endParaRPr>
          </a:p>
        </p:txBody>
      </p:sp>
      <p:sp>
        <p:nvSpPr>
          <p:cNvPr id="244" name="Google Shape;244;p27"/>
          <p:cNvSpPr txBox="1"/>
          <p:nvPr/>
        </p:nvSpPr>
        <p:spPr>
          <a:xfrm>
            <a:off x="336825" y="929863"/>
            <a:ext cx="4648200" cy="23241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a:solidFill>
                  <a:srgbClr val="0A0A0A"/>
                </a:solidFill>
                <a:latin typeface="Century Gothic"/>
                <a:ea typeface="Century Gothic"/>
                <a:cs typeface="Century Gothic"/>
                <a:sym typeface="Century Gothic"/>
              </a:rPr>
              <a:t>We rely so much on our eyes to gain a first impression of what would taste good; there is the saying that you eat with your eyes, meaning that visuals are an important factor in taste. When we taste something, we often associate it with the colour, the texture, the smell and the temperature which creates a whole experience. Think about eating your favourite food or drink and the emotions associated with this, are the sensations warm, sweet, crunchy, cold?</a:t>
            </a:r>
            <a:endParaRPr>
              <a:solidFill>
                <a:srgbClr val="0A0A0A"/>
              </a:solidFill>
              <a:latin typeface="Century Gothic"/>
              <a:ea typeface="Century Gothic"/>
              <a:cs typeface="Century Gothic"/>
              <a:sym typeface="Century Gothic"/>
            </a:endParaRPr>
          </a:p>
        </p:txBody>
      </p:sp>
      <p:sp>
        <p:nvSpPr>
          <p:cNvPr id="245" name="Google Shape;245;p27"/>
          <p:cNvSpPr txBox="1"/>
          <p:nvPr/>
        </p:nvSpPr>
        <p:spPr>
          <a:xfrm>
            <a:off x="5204150" y="4430175"/>
            <a:ext cx="3630600" cy="2324100"/>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Think about:</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How can you describe and convey the way something tastes visually in an image?</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How could you make the viewer feel as if they could  actually taste the subject matter?</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Could you show different taste sensations such as sweet, sour, bitter and savoury in your images?</a:t>
            </a:r>
            <a:endParaRPr>
              <a:latin typeface="Century Gothic"/>
              <a:ea typeface="Century Gothic"/>
              <a:cs typeface="Century Gothic"/>
              <a:sym typeface="Century Gothic"/>
            </a:endParaRPr>
          </a:p>
        </p:txBody>
      </p:sp>
      <p:pic>
        <p:nvPicPr>
          <p:cNvPr id="246" name="Google Shape;246;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226450" y="188625"/>
            <a:ext cx="3630474" cy="4089149"/>
          </a:xfrm>
          <a:prstGeom prst="rect">
            <a:avLst/>
          </a:prstGeom>
          <a:noFill/>
          <a:ln w="19050" cap="flat" cmpd="sng">
            <a:solidFill>
              <a:schemeClr val="dk1"/>
            </a:solidFill>
            <a:prstDash val="solid"/>
            <a:round/>
            <a:headEnd type="none" w="sm" len="sm"/>
            <a:tailEnd type="none" w="sm" len="sm"/>
          </a:ln>
        </p:spPr>
      </p:pic>
      <p:pic>
        <p:nvPicPr>
          <p:cNvPr id="247" name="Google Shape;247;p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36825" y="3411249"/>
            <a:ext cx="2465649" cy="3286451"/>
          </a:xfrm>
          <a:prstGeom prst="rect">
            <a:avLst/>
          </a:prstGeom>
          <a:noFill/>
          <a:ln w="19050" cap="flat" cmpd="sng">
            <a:solidFill>
              <a:schemeClr val="dk1"/>
            </a:solidFill>
            <a:prstDash val="solid"/>
            <a:round/>
            <a:headEnd type="none" w="sm" len="sm"/>
            <a:tailEnd type="none" w="sm" len="sm"/>
          </a:ln>
        </p:spPr>
      </p:pic>
      <p:pic>
        <p:nvPicPr>
          <p:cNvPr id="248" name="Google Shape;248;p2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914450" y="3411250"/>
            <a:ext cx="2070574" cy="3286449"/>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p:nvPr/>
        </p:nvSpPr>
        <p:spPr>
          <a:xfrm>
            <a:off x="336825" y="256000"/>
            <a:ext cx="4648200" cy="633300"/>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Sight</a:t>
            </a:r>
            <a:endParaRPr sz="2400" b="1">
              <a:latin typeface="Century Gothic"/>
              <a:ea typeface="Century Gothic"/>
              <a:cs typeface="Century Gothic"/>
              <a:sym typeface="Century Gothic"/>
            </a:endParaRPr>
          </a:p>
        </p:txBody>
      </p:sp>
      <p:sp>
        <p:nvSpPr>
          <p:cNvPr id="254" name="Google Shape;254;p28"/>
          <p:cNvSpPr txBox="1"/>
          <p:nvPr/>
        </p:nvSpPr>
        <p:spPr>
          <a:xfrm>
            <a:off x="336825" y="1028625"/>
            <a:ext cx="4648200" cy="23241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a:solidFill>
                  <a:srgbClr val="0A0A0A"/>
                </a:solidFill>
                <a:latin typeface="Century Gothic"/>
                <a:ea typeface="Century Gothic"/>
                <a:cs typeface="Century Gothic"/>
                <a:sym typeface="Century Gothic"/>
              </a:rPr>
              <a:t>Photography is a medium which is largely based on the sense of sight, both when creating an image and looking at it afterwards. How can you create a photograph that conveys a sense of sight or a memory of something that you have once seen? Also, how do you go beyond the obvious when creating a photograph that conveys a sense of sight? For example, could you shoot a photo from the perspective of a child to show how you as a child saw a scene?</a:t>
            </a:r>
            <a:endParaRPr>
              <a:solidFill>
                <a:srgbClr val="0A0A0A"/>
              </a:solidFill>
              <a:latin typeface="Century Gothic"/>
              <a:ea typeface="Century Gothic"/>
              <a:cs typeface="Century Gothic"/>
              <a:sym typeface="Century Gothic"/>
            </a:endParaRPr>
          </a:p>
        </p:txBody>
      </p:sp>
      <p:sp>
        <p:nvSpPr>
          <p:cNvPr id="255" name="Google Shape;255;p28"/>
          <p:cNvSpPr txBox="1"/>
          <p:nvPr/>
        </p:nvSpPr>
        <p:spPr>
          <a:xfrm>
            <a:off x="5066025" y="4001625"/>
            <a:ext cx="3849600" cy="2519400"/>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Think about:</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When you think of a visual memory or sight, what images immediately come to mind? </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Is your image in colour or black and white? Why?</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Is this view personal to you, or would others also experience it when looking at your photos?</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Could you use a macro setting to create a more abstract image? </a:t>
            </a:r>
            <a:endParaRPr>
              <a:latin typeface="Century Gothic"/>
              <a:ea typeface="Century Gothic"/>
              <a:cs typeface="Century Gothic"/>
              <a:sym typeface="Century Gothic"/>
            </a:endParaRPr>
          </a:p>
        </p:txBody>
      </p:sp>
      <p:pic>
        <p:nvPicPr>
          <p:cNvPr id="256" name="Google Shape;256;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37425" y="152400"/>
            <a:ext cx="3854177" cy="3606701"/>
          </a:xfrm>
          <a:prstGeom prst="rect">
            <a:avLst/>
          </a:prstGeom>
          <a:noFill/>
          <a:ln w="19050" cap="flat" cmpd="sng">
            <a:solidFill>
              <a:srgbClr val="000000"/>
            </a:solidFill>
            <a:prstDash val="solid"/>
            <a:round/>
            <a:headEnd type="none" w="sm" len="sm"/>
            <a:tailEnd type="none" w="sm" len="sm"/>
          </a:ln>
        </p:spPr>
      </p:pic>
      <p:pic>
        <p:nvPicPr>
          <p:cNvPr id="257" name="Google Shape;257;p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36825" y="3530050"/>
            <a:ext cx="4463775" cy="3175552"/>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9"/>
          <p:cNvSpPr txBox="1"/>
          <p:nvPr/>
        </p:nvSpPr>
        <p:spPr>
          <a:xfrm>
            <a:off x="260625" y="179800"/>
            <a:ext cx="4998300" cy="646800"/>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Hearing</a:t>
            </a:r>
            <a:endParaRPr sz="2400" b="1">
              <a:latin typeface="Century Gothic"/>
              <a:ea typeface="Century Gothic"/>
              <a:cs typeface="Century Gothic"/>
              <a:sym typeface="Century Gothic"/>
            </a:endParaRPr>
          </a:p>
        </p:txBody>
      </p:sp>
      <p:sp>
        <p:nvSpPr>
          <p:cNvPr id="263" name="Google Shape;263;p29"/>
          <p:cNvSpPr txBox="1"/>
          <p:nvPr/>
        </p:nvSpPr>
        <p:spPr>
          <a:xfrm>
            <a:off x="242525" y="981225"/>
            <a:ext cx="5016300" cy="25059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solidFill>
                  <a:srgbClr val="0A0A0A"/>
                </a:solidFill>
                <a:latin typeface="Century Gothic"/>
                <a:ea typeface="Century Gothic"/>
                <a:cs typeface="Century Gothic"/>
                <a:sym typeface="Century Gothic"/>
              </a:rPr>
              <a:t>How could you photograph the sounds and things that you hear in a photograph? Although photographs are visual and often based on how they look rather than how they sound,  it is possible to incorporate an element of sound into a photograph. Video is an option here, but a sense of sound can also be achieved with a still image. In a photograph of a group of children playing, you can often ‘hear’ them chattering away, and in a photograph of trees blowing in the wind, you can often ‘hear’ the sound of the leaves rustling as they move, or fireworks as they crackle in the sky.</a:t>
            </a:r>
            <a:endParaRPr>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0"/>
              </a:spcAft>
              <a:buNone/>
            </a:pPr>
            <a:endParaRPr b="1">
              <a:solidFill>
                <a:srgbClr val="0A0A0A"/>
              </a:solidFill>
              <a:latin typeface="Century Gothic"/>
              <a:ea typeface="Century Gothic"/>
              <a:cs typeface="Century Gothic"/>
              <a:sym typeface="Century Gothic"/>
            </a:endParaRPr>
          </a:p>
          <a:p>
            <a:pPr marL="0" lvl="0" indent="0" algn="ctr" rtl="0">
              <a:lnSpc>
                <a:spcPct val="100000"/>
              </a:lnSpc>
              <a:spcBef>
                <a:spcPts val="1200"/>
              </a:spcBef>
              <a:spcAft>
                <a:spcPts val="1200"/>
              </a:spcAft>
              <a:buNone/>
            </a:pPr>
            <a:endParaRPr>
              <a:solidFill>
                <a:srgbClr val="0A0A0A"/>
              </a:solidFill>
              <a:latin typeface="Century Gothic"/>
              <a:ea typeface="Century Gothic"/>
              <a:cs typeface="Century Gothic"/>
              <a:sym typeface="Century Gothic"/>
            </a:endParaRPr>
          </a:p>
        </p:txBody>
      </p:sp>
      <p:sp>
        <p:nvSpPr>
          <p:cNvPr id="264" name="Google Shape;264;p29"/>
          <p:cNvSpPr txBox="1"/>
          <p:nvPr/>
        </p:nvSpPr>
        <p:spPr>
          <a:xfrm>
            <a:off x="4890900" y="4163300"/>
            <a:ext cx="3974700" cy="2505900"/>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Think about:</a:t>
            </a:r>
            <a:endParaRPr b="1">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What kind of sounds can you hear when you look at a still image? </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Could you use a frozen moment in time, to suggest implied sound, for example a person walking across a room with a foot in the air mid-motion with a sense of movement, means that that the viewer imagines they can hear the moment the foot is placed on the ground.</a:t>
            </a:r>
            <a:endParaRPr>
              <a:latin typeface="Century Gothic"/>
              <a:ea typeface="Century Gothic"/>
              <a:cs typeface="Century Gothic"/>
              <a:sym typeface="Century Gothic"/>
            </a:endParaRPr>
          </a:p>
        </p:txBody>
      </p:sp>
      <p:pic>
        <p:nvPicPr>
          <p:cNvPr id="265" name="Google Shape;265;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16350" y="165875"/>
            <a:ext cx="3449249" cy="3880448"/>
          </a:xfrm>
          <a:prstGeom prst="rect">
            <a:avLst/>
          </a:prstGeom>
          <a:noFill/>
          <a:ln>
            <a:noFill/>
          </a:ln>
        </p:spPr>
      </p:pic>
      <p:pic>
        <p:nvPicPr>
          <p:cNvPr id="266" name="Google Shape;266;p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42525" y="3565550"/>
            <a:ext cx="2325884" cy="3103650"/>
          </a:xfrm>
          <a:prstGeom prst="rect">
            <a:avLst/>
          </a:prstGeom>
          <a:noFill/>
          <a:ln w="19050" cap="flat" cmpd="sng">
            <a:solidFill>
              <a:srgbClr val="000000"/>
            </a:solidFill>
            <a:prstDash val="solid"/>
            <a:round/>
            <a:headEnd type="none" w="sm" len="sm"/>
            <a:tailEnd type="none" w="sm" len="sm"/>
          </a:ln>
        </p:spPr>
      </p:pic>
      <p:pic>
        <p:nvPicPr>
          <p:cNvPr id="267" name="Google Shape;267;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720800" y="3574850"/>
            <a:ext cx="2039988" cy="3103652"/>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0"/>
          <p:cNvSpPr txBox="1"/>
          <p:nvPr/>
        </p:nvSpPr>
        <p:spPr>
          <a:xfrm>
            <a:off x="242625" y="256000"/>
            <a:ext cx="4742400" cy="579300"/>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Touch</a:t>
            </a:r>
            <a:endParaRPr sz="2400" b="1">
              <a:latin typeface="Century Gothic"/>
              <a:ea typeface="Century Gothic"/>
              <a:cs typeface="Century Gothic"/>
              <a:sym typeface="Century Gothic"/>
            </a:endParaRPr>
          </a:p>
        </p:txBody>
      </p:sp>
      <p:sp>
        <p:nvSpPr>
          <p:cNvPr id="273" name="Google Shape;273;p30"/>
          <p:cNvSpPr txBox="1"/>
          <p:nvPr/>
        </p:nvSpPr>
        <p:spPr>
          <a:xfrm>
            <a:off x="242525" y="952425"/>
            <a:ext cx="4742400" cy="23241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GB">
                <a:solidFill>
                  <a:srgbClr val="0A0A0A"/>
                </a:solidFill>
                <a:latin typeface="Century Gothic"/>
                <a:ea typeface="Century Gothic"/>
                <a:cs typeface="Century Gothic"/>
                <a:sym typeface="Century Gothic"/>
              </a:rPr>
              <a:t>In many photographs, you can often imagine the feeling of being able to reach out and actually touch the object or person in the photograph. Some photographers achieve this by focussing closely on details which show surface texture which increases our sense of touch. Think about what it feels like to hold someone’s hand, stroke your pet or have a cold winter wind blow in your face.  How could you capture and convey these experiences in your photographs?</a:t>
            </a:r>
            <a:endParaRPr>
              <a:solidFill>
                <a:srgbClr val="0A0A0A"/>
              </a:solidFill>
              <a:latin typeface="Century Gothic"/>
              <a:ea typeface="Century Gothic"/>
              <a:cs typeface="Century Gothic"/>
              <a:sym typeface="Century Gothic"/>
            </a:endParaRPr>
          </a:p>
        </p:txBody>
      </p:sp>
      <p:sp>
        <p:nvSpPr>
          <p:cNvPr id="274" name="Google Shape;274;p30"/>
          <p:cNvSpPr txBox="1"/>
          <p:nvPr/>
        </p:nvSpPr>
        <p:spPr>
          <a:xfrm>
            <a:off x="5223075" y="4095950"/>
            <a:ext cx="3610800" cy="2519400"/>
          </a:xfrm>
          <a:prstGeom prst="rect">
            <a:avLst/>
          </a:prstGeom>
          <a:solidFill>
            <a:srgbClr val="F7F4EE"/>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Think about:</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How do you feel when you touch different surfaces and what shapes and colours immediately come to mind? </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How could you make the viewer feel as if they could  actually touch the subject matter?</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GB">
                <a:latin typeface="Century Gothic"/>
                <a:ea typeface="Century Gothic"/>
                <a:cs typeface="Century Gothic"/>
                <a:sym typeface="Century Gothic"/>
              </a:rPr>
              <a:t>Could you use a macro setting to focus on the close up details and textured of the surface? </a:t>
            </a:r>
            <a:endParaRPr>
              <a:latin typeface="Century Gothic"/>
              <a:ea typeface="Century Gothic"/>
              <a:cs typeface="Century Gothic"/>
              <a:sym typeface="Century Gothic"/>
            </a:endParaRPr>
          </a:p>
        </p:txBody>
      </p:sp>
      <p:pic>
        <p:nvPicPr>
          <p:cNvPr id="275" name="Google Shape;275;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36974" y="3429000"/>
            <a:ext cx="2237775" cy="3280650"/>
          </a:xfrm>
          <a:prstGeom prst="rect">
            <a:avLst/>
          </a:prstGeom>
          <a:noFill/>
          <a:ln w="19050" cap="flat" cmpd="sng">
            <a:solidFill>
              <a:schemeClr val="dk1"/>
            </a:solidFill>
            <a:prstDash val="solid"/>
            <a:round/>
            <a:headEnd type="none" w="sm" len="sm"/>
            <a:tailEnd type="none" w="sm" len="sm"/>
          </a:ln>
        </p:spPr>
      </p:pic>
      <p:pic>
        <p:nvPicPr>
          <p:cNvPr id="276" name="Google Shape;276;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42625" y="3429000"/>
            <a:ext cx="2488800" cy="3280650"/>
          </a:xfrm>
          <a:prstGeom prst="rect">
            <a:avLst/>
          </a:prstGeom>
          <a:noFill/>
          <a:ln>
            <a:noFill/>
          </a:ln>
        </p:spPr>
      </p:pic>
      <p:pic>
        <p:nvPicPr>
          <p:cNvPr id="277" name="Google Shape;277;p3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23075" y="274551"/>
            <a:ext cx="3610798" cy="3611177"/>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2375"/>
            <a:ext cx="9144000" cy="6858000"/>
          </a:xfrm>
          <a:prstGeom prst="rect">
            <a:avLst/>
          </a:prstGeom>
          <a:noFill/>
          <a:ln>
            <a:noFill/>
          </a:ln>
        </p:spPr>
      </p:pic>
      <p:sp>
        <p:nvSpPr>
          <p:cNvPr id="283" name="Google Shape;283;p31"/>
          <p:cNvSpPr txBox="1"/>
          <p:nvPr/>
        </p:nvSpPr>
        <p:spPr>
          <a:xfrm>
            <a:off x="1410050" y="2502675"/>
            <a:ext cx="6516900" cy="473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4"/>
              </a:rPr>
              <a:t>The work of blind photographers – in pictures | Art and design</a:t>
            </a:r>
            <a:endParaRPr sz="1600">
              <a:latin typeface="Century Gothic"/>
              <a:ea typeface="Century Gothic"/>
              <a:cs typeface="Century Gothic"/>
              <a:sym typeface="Century Gothic"/>
            </a:endParaRPr>
          </a:p>
          <a:p>
            <a:pPr marL="0" lvl="0" indent="0" algn="ctr" rtl="0">
              <a:spcBef>
                <a:spcPts val="0"/>
              </a:spcBef>
              <a:spcAft>
                <a:spcPts val="0"/>
              </a:spcAft>
              <a:buNone/>
            </a:pPr>
            <a:endParaRPr sz="1600">
              <a:latin typeface="Century Gothic"/>
              <a:ea typeface="Century Gothic"/>
              <a:cs typeface="Century Gothic"/>
              <a:sym typeface="Century Gothic"/>
            </a:endParaRPr>
          </a:p>
          <a:p>
            <a:pPr marL="0" lvl="0" indent="0" algn="ctr" rtl="0">
              <a:spcBef>
                <a:spcPts val="0"/>
              </a:spcBef>
              <a:spcAft>
                <a:spcPts val="0"/>
              </a:spcAft>
              <a:buNone/>
            </a:pPr>
            <a:endParaRPr sz="1600">
              <a:latin typeface="Century Gothic"/>
              <a:ea typeface="Century Gothic"/>
              <a:cs typeface="Century Gothic"/>
              <a:sym typeface="Century Gothic"/>
            </a:endParaRPr>
          </a:p>
          <a:p>
            <a:pPr marL="0" lvl="0" indent="0" algn="ctr" rtl="0">
              <a:spcBef>
                <a:spcPts val="0"/>
              </a:spcBef>
              <a:spcAft>
                <a:spcPts val="0"/>
              </a:spcAft>
              <a:buNone/>
            </a:pPr>
            <a:endParaRPr sz="1600">
              <a:latin typeface="Century Gothic"/>
              <a:ea typeface="Century Gothic"/>
              <a:cs typeface="Century Gothic"/>
              <a:sym typeface="Century Gothic"/>
            </a:endParaRPr>
          </a:p>
          <a:p>
            <a:pPr marL="0" lvl="0" indent="0" algn="ctr" rtl="0">
              <a:spcBef>
                <a:spcPts val="0"/>
              </a:spcBef>
              <a:spcAft>
                <a:spcPts val="0"/>
              </a:spcAft>
              <a:buNone/>
            </a:pPr>
            <a:endParaRPr sz="1600">
              <a:latin typeface="Century Gothic"/>
              <a:ea typeface="Century Gothic"/>
              <a:cs typeface="Century Gothic"/>
              <a:sym typeface="Century Gothic"/>
            </a:endParaRPr>
          </a:p>
        </p:txBody>
      </p:sp>
      <p:sp>
        <p:nvSpPr>
          <p:cNvPr id="284" name="Google Shape;284;p31"/>
          <p:cNvSpPr txBox="1"/>
          <p:nvPr/>
        </p:nvSpPr>
        <p:spPr>
          <a:xfrm>
            <a:off x="1410050" y="1747388"/>
            <a:ext cx="6516900" cy="522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5"/>
              </a:rPr>
              <a:t>Seeing in the dark: blind photographers talk about their work</a:t>
            </a:r>
            <a:endParaRPr sz="1600">
              <a:latin typeface="Century Gothic"/>
              <a:ea typeface="Century Gothic"/>
              <a:cs typeface="Century Gothic"/>
              <a:sym typeface="Century Gothic"/>
            </a:endParaRPr>
          </a:p>
        </p:txBody>
      </p:sp>
      <p:sp>
        <p:nvSpPr>
          <p:cNvPr id="285" name="Google Shape;285;p31"/>
          <p:cNvSpPr txBox="1"/>
          <p:nvPr/>
        </p:nvSpPr>
        <p:spPr>
          <a:xfrm>
            <a:off x="2429875" y="1072725"/>
            <a:ext cx="4486500" cy="522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6"/>
              </a:rPr>
              <a:t>What Does a Photograph Sound Like?</a:t>
            </a:r>
            <a:endParaRPr sz="1600">
              <a:latin typeface="Century Gothic"/>
              <a:ea typeface="Century Gothic"/>
              <a:cs typeface="Century Gothic"/>
              <a:sym typeface="Century Gothic"/>
            </a:endParaRPr>
          </a:p>
        </p:txBody>
      </p:sp>
      <p:sp>
        <p:nvSpPr>
          <p:cNvPr id="286" name="Google Shape;286;p31"/>
          <p:cNvSpPr txBox="1"/>
          <p:nvPr/>
        </p:nvSpPr>
        <p:spPr>
          <a:xfrm>
            <a:off x="1769550" y="256025"/>
            <a:ext cx="5658900" cy="579300"/>
          </a:xfrm>
          <a:prstGeom prst="rect">
            <a:avLst/>
          </a:prstGeom>
          <a:solidFill>
            <a:srgbClr val="F7F4EE"/>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Links to read and use for inspiration</a:t>
            </a:r>
            <a:endParaRPr sz="2400" b="1">
              <a:latin typeface="Century Gothic"/>
              <a:ea typeface="Century Gothic"/>
              <a:cs typeface="Century Gothic"/>
              <a:sym typeface="Century Gothic"/>
            </a:endParaRPr>
          </a:p>
        </p:txBody>
      </p:sp>
      <p:sp>
        <p:nvSpPr>
          <p:cNvPr id="287" name="Google Shape;287;p31"/>
          <p:cNvSpPr txBox="1"/>
          <p:nvPr/>
        </p:nvSpPr>
        <p:spPr>
          <a:xfrm>
            <a:off x="1410050" y="3162975"/>
            <a:ext cx="6516900" cy="522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7"/>
              </a:rPr>
              <a:t>This video shows how a sense of taste can inspire photography</a:t>
            </a:r>
            <a:endParaRPr sz="1600">
              <a:latin typeface="Century Gothic"/>
              <a:ea typeface="Century Gothic"/>
              <a:cs typeface="Century Gothic"/>
              <a:sym typeface="Century Gothic"/>
            </a:endParaRPr>
          </a:p>
        </p:txBody>
      </p:sp>
      <p:sp>
        <p:nvSpPr>
          <p:cNvPr id="288" name="Google Shape;288;p31"/>
          <p:cNvSpPr txBox="1"/>
          <p:nvPr/>
        </p:nvSpPr>
        <p:spPr>
          <a:xfrm>
            <a:off x="1753650" y="3895725"/>
            <a:ext cx="5887800" cy="522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8"/>
              </a:rPr>
              <a:t>Representing invisible subjects: How to photograph music</a:t>
            </a:r>
            <a:endParaRPr sz="1600">
              <a:latin typeface="Century Gothic"/>
              <a:ea typeface="Century Gothic"/>
              <a:cs typeface="Century Gothic"/>
              <a:sym typeface="Century Gothic"/>
            </a:endParaRPr>
          </a:p>
        </p:txBody>
      </p:sp>
      <p:sp>
        <p:nvSpPr>
          <p:cNvPr id="289" name="Google Shape;289;p31"/>
          <p:cNvSpPr txBox="1"/>
          <p:nvPr/>
        </p:nvSpPr>
        <p:spPr>
          <a:xfrm>
            <a:off x="1096000" y="4610625"/>
            <a:ext cx="7113900" cy="473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9"/>
              </a:rPr>
              <a:t>How scent, emotion, and memory are intertwined — and exploited</a:t>
            </a:r>
            <a:endParaRPr sz="1600">
              <a:latin typeface="Century Gothic"/>
              <a:ea typeface="Century Gothic"/>
              <a:cs typeface="Century Gothic"/>
              <a:sym typeface="Century Gothic"/>
            </a:endParaRPr>
          </a:p>
        </p:txBody>
      </p:sp>
      <p:sp>
        <p:nvSpPr>
          <p:cNvPr id="290" name="Google Shape;290;p31"/>
          <p:cNvSpPr txBox="1"/>
          <p:nvPr/>
        </p:nvSpPr>
        <p:spPr>
          <a:xfrm>
            <a:off x="3215975" y="5277375"/>
            <a:ext cx="2748600" cy="4734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10"/>
              </a:rPr>
              <a:t>The Sentimental Sense</a:t>
            </a:r>
            <a:endParaRPr sz="1600">
              <a:latin typeface="Century Gothic"/>
              <a:ea typeface="Century Gothic"/>
              <a:cs typeface="Century Gothic"/>
              <a:sym typeface="Century Gothic"/>
            </a:endParaRPr>
          </a:p>
        </p:txBody>
      </p:sp>
      <p:sp>
        <p:nvSpPr>
          <p:cNvPr id="291" name="Google Shape;291;p31"/>
          <p:cNvSpPr txBox="1"/>
          <p:nvPr/>
        </p:nvSpPr>
        <p:spPr>
          <a:xfrm>
            <a:off x="1410050" y="5936425"/>
            <a:ext cx="6687600" cy="522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600" u="sng">
                <a:latin typeface="Century Gothic"/>
                <a:ea typeface="Century Gothic"/>
                <a:cs typeface="Century Gothic"/>
                <a:sym typeface="Century Gothic"/>
                <a:hlinkClick r:id="rId11"/>
              </a:rPr>
              <a:t>How to Use Texture To Create a Sense of Touch in Photography</a:t>
            </a:r>
            <a:endParaRPr sz="1600">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2375"/>
            <a:ext cx="9144000" cy="6858000"/>
          </a:xfrm>
          <a:prstGeom prst="rect">
            <a:avLst/>
          </a:prstGeom>
          <a:noFill/>
          <a:ln>
            <a:noFill/>
          </a:ln>
        </p:spPr>
      </p:pic>
      <p:sp>
        <p:nvSpPr>
          <p:cNvPr id="72" name="Google Shape;72;p15"/>
          <p:cNvSpPr txBox="1"/>
          <p:nvPr/>
        </p:nvSpPr>
        <p:spPr>
          <a:xfrm>
            <a:off x="188625" y="1021825"/>
            <a:ext cx="3907200" cy="31011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rgbClr val="0A0A0A"/>
                </a:solidFill>
                <a:latin typeface="Century Gothic"/>
                <a:ea typeface="Century Gothic"/>
                <a:cs typeface="Century Gothic"/>
                <a:sym typeface="Century Gothic"/>
              </a:rPr>
              <a:t>It is the aim of many photographers to show not just what a place, person or object looked like, but also what it felt like to be there.  It can be a challenge to convey the senses of seeing, listening, tasting, smelling, and touching through a photo,  but by taking some time and thought as to how you can  heighten the viewer’s senses, you can transport someone to a different place and time through your images. By using and focussing on your five senses, you will also begin to notice important details which are often overlooked, from the sound of a repetitive dripping tap, to the smell of the air outside when it has just rained.</a:t>
            </a:r>
            <a:r>
              <a:rPr lang="en-GB" sz="1200">
                <a:solidFill>
                  <a:srgbClr val="0A0A0A"/>
                </a:solidFill>
                <a:latin typeface="Century Gothic"/>
                <a:ea typeface="Century Gothic"/>
                <a:cs typeface="Century Gothic"/>
                <a:sym typeface="Century Gothic"/>
              </a:rPr>
              <a:t> </a:t>
            </a:r>
            <a:endParaRPr sz="1200">
              <a:latin typeface="Century Gothic"/>
              <a:ea typeface="Century Gothic"/>
              <a:cs typeface="Century Gothic"/>
              <a:sym typeface="Century Gothic"/>
            </a:endParaRPr>
          </a:p>
        </p:txBody>
      </p:sp>
      <p:sp>
        <p:nvSpPr>
          <p:cNvPr id="73" name="Google Shape;73;p15"/>
          <p:cNvSpPr txBox="1"/>
          <p:nvPr/>
        </p:nvSpPr>
        <p:spPr>
          <a:xfrm>
            <a:off x="188675" y="148200"/>
            <a:ext cx="5871900" cy="741000"/>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3200" b="1">
                <a:latin typeface="Century Gothic"/>
                <a:ea typeface="Century Gothic"/>
                <a:cs typeface="Century Gothic"/>
                <a:sym typeface="Century Gothic"/>
              </a:rPr>
              <a:t>Senses</a:t>
            </a:r>
            <a:endParaRPr sz="3200" b="1">
              <a:latin typeface="Century Gothic"/>
              <a:ea typeface="Century Gothic"/>
              <a:cs typeface="Century Gothic"/>
              <a:sym typeface="Century Gothic"/>
            </a:endParaRPr>
          </a:p>
        </p:txBody>
      </p:sp>
      <p:pic>
        <p:nvPicPr>
          <p:cNvPr id="74" name="Google Shape;74;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188575" y="148200"/>
            <a:ext cx="2789549" cy="3719398"/>
          </a:xfrm>
          <a:prstGeom prst="rect">
            <a:avLst/>
          </a:prstGeom>
          <a:noFill/>
          <a:ln w="9525" cap="flat" cmpd="sng">
            <a:solidFill>
              <a:srgbClr val="000000"/>
            </a:solidFill>
            <a:prstDash val="solid"/>
            <a:round/>
            <a:headEnd type="none" w="sm" len="sm"/>
            <a:tailEnd type="none" w="sm" len="sm"/>
          </a:ln>
        </p:spPr>
      </p:pic>
      <p:sp>
        <p:nvSpPr>
          <p:cNvPr id="75" name="Google Shape;75;p15"/>
          <p:cNvSpPr txBox="1"/>
          <p:nvPr/>
        </p:nvSpPr>
        <p:spPr>
          <a:xfrm>
            <a:off x="3929986" y="4466600"/>
            <a:ext cx="1289100" cy="19131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latin typeface="Century Gothic"/>
                <a:ea typeface="Century Gothic"/>
                <a:cs typeface="Century Gothic"/>
                <a:sym typeface="Century Gothic"/>
              </a:rPr>
              <a:t>Touch Sight Hearing</a:t>
            </a:r>
            <a:endParaRPr sz="2200" b="1">
              <a:latin typeface="Century Gothic"/>
              <a:ea typeface="Century Gothic"/>
              <a:cs typeface="Century Gothic"/>
              <a:sym typeface="Century Gothic"/>
            </a:endParaRPr>
          </a:p>
          <a:p>
            <a:pPr marL="0" lvl="0" indent="0" algn="ctr" rtl="0">
              <a:spcBef>
                <a:spcPts val="0"/>
              </a:spcBef>
              <a:spcAft>
                <a:spcPts val="0"/>
              </a:spcAft>
              <a:buNone/>
            </a:pPr>
            <a:r>
              <a:rPr lang="en-GB" sz="2200" b="1">
                <a:latin typeface="Century Gothic"/>
                <a:ea typeface="Century Gothic"/>
                <a:cs typeface="Century Gothic"/>
                <a:sym typeface="Century Gothic"/>
              </a:rPr>
              <a:t>Smell Taste</a:t>
            </a:r>
            <a:endParaRPr sz="2200" b="1">
              <a:latin typeface="Century Gothic"/>
              <a:ea typeface="Century Gothic"/>
              <a:cs typeface="Century Gothic"/>
              <a:sym typeface="Century Gothic"/>
            </a:endParaRPr>
          </a:p>
        </p:txBody>
      </p:sp>
      <p:pic>
        <p:nvPicPr>
          <p:cNvPr id="76" name="Google Shape;76;p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a:off x="5848299" y="3556000"/>
            <a:ext cx="2682701" cy="3576950"/>
          </a:xfrm>
          <a:prstGeom prst="rect">
            <a:avLst/>
          </a:prstGeom>
          <a:noFill/>
          <a:ln w="19050" cap="flat" cmpd="sng">
            <a:solidFill>
              <a:srgbClr val="000000"/>
            </a:solidFill>
            <a:prstDash val="solid"/>
            <a:round/>
            <a:headEnd type="none" w="sm" len="sm"/>
            <a:tailEnd type="none" w="sm" len="sm"/>
          </a:ln>
        </p:spPr>
      </p:pic>
      <p:pic>
        <p:nvPicPr>
          <p:cNvPr id="77" name="Google Shape;77;p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5400000">
            <a:off x="3762149" y="1533188"/>
            <a:ext cx="2787748" cy="1825951"/>
          </a:xfrm>
          <a:prstGeom prst="rect">
            <a:avLst/>
          </a:prstGeom>
          <a:noFill/>
          <a:ln w="9525" cap="flat" cmpd="sng">
            <a:solidFill>
              <a:srgbClr val="000000"/>
            </a:solidFill>
            <a:prstDash val="solid"/>
            <a:round/>
            <a:headEnd type="none" w="sm" len="sm"/>
            <a:tailEnd type="none" w="sm" len="sm"/>
          </a:ln>
        </p:spPr>
      </p:pic>
      <p:pic>
        <p:nvPicPr>
          <p:cNvPr id="78" name="Google Shape;78;p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44800" y="4255550"/>
            <a:ext cx="3503073" cy="2402577"/>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rotWithShape="1">
          <a:blip r:embed="rId3" cstate="email">
            <a:alphaModFix amt="56000"/>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sp>
        <p:nvSpPr>
          <p:cNvPr id="84" name="Google Shape;84;p16"/>
          <p:cNvSpPr txBox="1"/>
          <p:nvPr/>
        </p:nvSpPr>
        <p:spPr>
          <a:xfrm>
            <a:off x="303300" y="4953150"/>
            <a:ext cx="8537400" cy="1590000"/>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latin typeface="Century Gothic"/>
                <a:ea typeface="Century Gothic"/>
                <a:cs typeface="Century Gothic"/>
                <a:sym typeface="Century Gothic"/>
              </a:rPr>
              <a:t>Task 4 </a:t>
            </a:r>
            <a:endParaRPr sz="1800" b="1" dirty="0">
              <a:latin typeface="Century Gothic"/>
              <a:ea typeface="Century Gothic"/>
              <a:cs typeface="Century Gothic"/>
              <a:sym typeface="Century Gothic"/>
            </a:endParaRPr>
          </a:p>
          <a:p>
            <a:r>
              <a:rPr lang="en-GB" dirty="0">
                <a:latin typeface="Century Gothic"/>
                <a:ea typeface="Century Gothic"/>
                <a:cs typeface="Century Gothic"/>
                <a:sym typeface="Century Gothic"/>
              </a:rPr>
              <a:t>Create your own series of photographs exploring each of the 5 senses. You can use whatever editing techniques and processes you feel most appropriate, and you should also think about how you could present your images to enhance the sensory experience of the viewer.  Each sequence/sense should consist of 6 finished images, and you should include your contact sheets and editing process to your sketchbook or PowerPoint. As usual, include full annotations.</a:t>
            </a:r>
            <a:endParaRPr dirty="0">
              <a:latin typeface="Century Gothic"/>
              <a:ea typeface="Century Gothic"/>
              <a:cs typeface="Century Gothic"/>
              <a:sym typeface="Century Gothic"/>
            </a:endParaRPr>
          </a:p>
        </p:txBody>
      </p:sp>
      <p:sp>
        <p:nvSpPr>
          <p:cNvPr id="85" name="Google Shape;85;p16"/>
          <p:cNvSpPr txBox="1"/>
          <p:nvPr/>
        </p:nvSpPr>
        <p:spPr>
          <a:xfrm>
            <a:off x="299532" y="1985300"/>
            <a:ext cx="8547743" cy="1281790"/>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latin typeface="Century Gothic"/>
                <a:ea typeface="Century Gothic"/>
                <a:cs typeface="Century Gothic"/>
                <a:sym typeface="Century Gothic"/>
              </a:rPr>
              <a:t>Task 2 </a:t>
            </a:r>
            <a:endParaRPr sz="1800" b="1" dirty="0">
              <a:latin typeface="Century Gothic"/>
              <a:ea typeface="Century Gothic"/>
              <a:cs typeface="Century Gothic"/>
              <a:sym typeface="Century Gothic"/>
            </a:endParaRPr>
          </a:p>
          <a:p>
            <a:r>
              <a:rPr lang="en-GB" dirty="0">
                <a:latin typeface="Century Gothic"/>
                <a:ea typeface="Century Gothic"/>
                <a:cs typeface="Century Gothic"/>
                <a:sym typeface="Century Gothic"/>
              </a:rPr>
              <a:t>Research, analyse and compare the work of 2 of the photographers on the slides below and create at least one page for each (or choose your own). Look closely at how their work relates to the senses and discuss this in your analysis. Use the writing frame to help you structure your analysis. </a:t>
            </a:r>
            <a:endParaRPr dirty="0">
              <a:latin typeface="Century Gothic"/>
              <a:ea typeface="Century Gothic"/>
              <a:cs typeface="Century Gothic"/>
              <a:sym typeface="Century Gothic"/>
            </a:endParaRPr>
          </a:p>
        </p:txBody>
      </p:sp>
      <p:sp>
        <p:nvSpPr>
          <p:cNvPr id="86" name="Google Shape;86;p16"/>
          <p:cNvSpPr txBox="1"/>
          <p:nvPr/>
        </p:nvSpPr>
        <p:spPr>
          <a:xfrm>
            <a:off x="309875" y="300600"/>
            <a:ext cx="8537400" cy="1356600"/>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highlight>
                  <a:srgbClr val="FFFFFF"/>
                </a:highlight>
                <a:latin typeface="Century Gothic"/>
                <a:ea typeface="Century Gothic"/>
                <a:cs typeface="Century Gothic"/>
                <a:sym typeface="Century Gothic"/>
              </a:rPr>
              <a:t>Task 1</a:t>
            </a:r>
            <a:endParaRPr sz="1800" b="1" dirty="0">
              <a:highlight>
                <a:srgbClr val="FFFFFF"/>
              </a:highlight>
              <a:latin typeface="Century Gothic"/>
              <a:ea typeface="Century Gothic"/>
              <a:cs typeface="Century Gothic"/>
              <a:sym typeface="Century Gothic"/>
            </a:endParaRPr>
          </a:p>
          <a:p>
            <a:r>
              <a:rPr lang="en-GB" dirty="0">
                <a:latin typeface="Century Gothic"/>
                <a:ea typeface="Century Gothic"/>
                <a:cs typeface="Century Gothic"/>
                <a:sym typeface="Century Gothic"/>
              </a:rPr>
              <a:t>Create a mind map in a sketchbook or on a </a:t>
            </a:r>
            <a:r>
              <a:rPr lang="en-GB">
                <a:latin typeface="Century Gothic"/>
                <a:ea typeface="Century Gothic"/>
                <a:cs typeface="Century Gothic"/>
                <a:sym typeface="Century Gothic"/>
              </a:rPr>
              <a:t>PowerPoint</a:t>
            </a:r>
            <a:r>
              <a:rPr lang="en-GB" dirty="0">
                <a:latin typeface="Century Gothic"/>
                <a:ea typeface="Century Gothic"/>
                <a:cs typeface="Century Gothic"/>
                <a:sym typeface="Century Gothic"/>
              </a:rPr>
              <a:t>, exploring the </a:t>
            </a:r>
            <a:r>
              <a:rPr lang="en-GB" b="1" dirty="0">
                <a:latin typeface="Century Gothic"/>
                <a:ea typeface="Century Gothic"/>
                <a:cs typeface="Century Gothic"/>
                <a:sym typeface="Century Gothic"/>
              </a:rPr>
              <a:t>5 senses</a:t>
            </a:r>
            <a:r>
              <a:rPr lang="en-GB" dirty="0">
                <a:latin typeface="Century Gothic"/>
                <a:ea typeface="Century Gothic"/>
                <a:cs typeface="Century Gothic"/>
                <a:sym typeface="Century Gothic"/>
              </a:rPr>
              <a:t> in relation to photography. Think about the ways that photographs can remind us of experiences and feelings and how we perceive this using our senses. How can smells, tastes and sounds be captured in a photograph? </a:t>
            </a:r>
            <a:endParaRPr dirty="0">
              <a:latin typeface="Century Gothic"/>
              <a:ea typeface="Century Gothic"/>
              <a:cs typeface="Century Gothic"/>
              <a:sym typeface="Century Gothic"/>
            </a:endParaRPr>
          </a:p>
        </p:txBody>
      </p:sp>
      <p:sp>
        <p:nvSpPr>
          <p:cNvPr id="87" name="Google Shape;87;p16"/>
          <p:cNvSpPr txBox="1"/>
          <p:nvPr/>
        </p:nvSpPr>
        <p:spPr>
          <a:xfrm>
            <a:off x="309875" y="3506925"/>
            <a:ext cx="8537400" cy="1185600"/>
          </a:xfrm>
          <a:prstGeom prst="rect">
            <a:avLst/>
          </a:prstGeom>
          <a:solidFill>
            <a:srgbClr val="FFFFFF"/>
          </a:solid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dirty="0">
                <a:latin typeface="Century Gothic"/>
                <a:ea typeface="Century Gothic"/>
                <a:cs typeface="Century Gothic"/>
                <a:sym typeface="Century Gothic"/>
              </a:rPr>
              <a:t>Task 3 </a:t>
            </a:r>
            <a:endParaRPr sz="1800" b="1" dirty="0">
              <a:latin typeface="Century Gothic"/>
              <a:ea typeface="Century Gothic"/>
              <a:cs typeface="Century Gothic"/>
              <a:sym typeface="Century Gothic"/>
            </a:endParaRPr>
          </a:p>
          <a:p>
            <a:r>
              <a:rPr lang="en-GB" dirty="0">
                <a:latin typeface="Century Gothic"/>
                <a:ea typeface="Century Gothic"/>
                <a:cs typeface="Century Gothic"/>
                <a:sym typeface="Century Gothic"/>
              </a:rPr>
              <a:t>Take 6  photographs for each of the headings on ‘The Senses’ slide. The first one should be a literal representation of the description, and the second should be a more abstract version without any recognisable features or objects. </a:t>
            </a:r>
            <a:endParaRPr dirty="0">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p:nvPr/>
        </p:nvSpPr>
        <p:spPr>
          <a:xfrm>
            <a:off x="4843400" y="121350"/>
            <a:ext cx="4133100" cy="8715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latin typeface="Century Gothic"/>
                <a:ea typeface="Century Gothic"/>
                <a:cs typeface="Century Gothic"/>
                <a:sym typeface="Century Gothic"/>
              </a:rPr>
              <a:t>Keith Arnatt</a:t>
            </a:r>
            <a:endParaRPr sz="2400">
              <a:latin typeface="Century Gothic"/>
              <a:ea typeface="Century Gothic"/>
              <a:cs typeface="Century Gothic"/>
              <a:sym typeface="Century Gothic"/>
            </a:endParaRPr>
          </a:p>
          <a:p>
            <a:pPr marL="0" lvl="0" indent="0" algn="ctr" rtl="0">
              <a:spcBef>
                <a:spcPts val="0"/>
              </a:spcBef>
              <a:spcAft>
                <a:spcPts val="0"/>
              </a:spcAft>
              <a:buNone/>
            </a:pPr>
            <a:r>
              <a:rPr lang="en-GB" sz="2100" i="1">
                <a:latin typeface="Century Gothic"/>
                <a:ea typeface="Century Gothic"/>
                <a:cs typeface="Century Gothic"/>
                <a:sym typeface="Century Gothic"/>
              </a:rPr>
              <a:t>Pictures from a Rubbish Tip</a:t>
            </a:r>
            <a:endParaRPr sz="2100" i="1">
              <a:latin typeface="Century Gothic"/>
              <a:ea typeface="Century Gothic"/>
              <a:cs typeface="Century Gothic"/>
              <a:sym typeface="Century Gothic"/>
            </a:endParaRPr>
          </a:p>
        </p:txBody>
      </p:sp>
      <p:pic>
        <p:nvPicPr>
          <p:cNvPr id="93" name="Google Shape;93;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43400" y="1077975"/>
            <a:ext cx="4133151" cy="3350625"/>
          </a:xfrm>
          <a:prstGeom prst="rect">
            <a:avLst/>
          </a:prstGeom>
          <a:noFill/>
          <a:ln>
            <a:noFill/>
          </a:ln>
        </p:spPr>
      </p:pic>
      <p:pic>
        <p:nvPicPr>
          <p:cNvPr id="94" name="Google Shape;94;p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6325" y="4633675"/>
            <a:ext cx="2584975" cy="2014450"/>
          </a:xfrm>
          <a:prstGeom prst="rect">
            <a:avLst/>
          </a:prstGeom>
          <a:noFill/>
          <a:ln>
            <a:noFill/>
          </a:ln>
        </p:spPr>
      </p:pic>
      <p:sp>
        <p:nvSpPr>
          <p:cNvPr id="95" name="Google Shape;95;p17"/>
          <p:cNvSpPr txBox="1"/>
          <p:nvPr/>
        </p:nvSpPr>
        <p:spPr>
          <a:xfrm>
            <a:off x="166325" y="3124050"/>
            <a:ext cx="4509000" cy="14301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entury Gothic"/>
                <a:ea typeface="Century Gothic"/>
                <a:cs typeface="Century Gothic"/>
                <a:sym typeface="Century Gothic"/>
              </a:rPr>
              <a:t>Keith Arnatt created this series of large colour photographs featuring close-up shots of rubbish which was dumped at a tip. The photographs show discarded food items on plastic bags and were taken in daylight with a shallow depth of field. At first glance, some of the food is hard to recognise, but when looked at closely, the mouldy, dirty food appears clear.</a:t>
            </a:r>
            <a:endParaRPr sz="1200">
              <a:latin typeface="Century Gothic"/>
              <a:ea typeface="Century Gothic"/>
              <a:cs typeface="Century Gothic"/>
              <a:sym typeface="Century Gothic"/>
            </a:endParaRPr>
          </a:p>
        </p:txBody>
      </p:sp>
      <p:pic>
        <p:nvPicPr>
          <p:cNvPr id="96" name="Google Shape;96;p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036125" y="4554150"/>
            <a:ext cx="2940426" cy="2143000"/>
          </a:xfrm>
          <a:prstGeom prst="rect">
            <a:avLst/>
          </a:prstGeom>
          <a:noFill/>
          <a:ln>
            <a:noFill/>
          </a:ln>
        </p:spPr>
      </p:pic>
      <p:pic>
        <p:nvPicPr>
          <p:cNvPr id="97" name="Google Shape;97;p1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023275" y="4682700"/>
            <a:ext cx="2419235" cy="2014451"/>
          </a:xfrm>
          <a:prstGeom prst="rect">
            <a:avLst/>
          </a:prstGeom>
          <a:noFill/>
          <a:ln>
            <a:noFill/>
          </a:ln>
        </p:spPr>
      </p:pic>
      <p:pic>
        <p:nvPicPr>
          <p:cNvPr id="98" name="Google Shape;98;p1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66325" y="124150"/>
            <a:ext cx="4509001" cy="2920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5479525" cy="3781425"/>
          </a:xfrm>
          <a:prstGeom prst="rect">
            <a:avLst/>
          </a:prstGeom>
          <a:noFill/>
          <a:ln>
            <a:noFill/>
          </a:ln>
        </p:spPr>
      </p:pic>
      <p:pic>
        <p:nvPicPr>
          <p:cNvPr id="104" name="Google Shape;104;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52391" y="4086225"/>
            <a:ext cx="3935677" cy="2619375"/>
          </a:xfrm>
          <a:prstGeom prst="rect">
            <a:avLst/>
          </a:prstGeom>
          <a:noFill/>
          <a:ln>
            <a:noFill/>
          </a:ln>
        </p:spPr>
      </p:pic>
      <p:pic>
        <p:nvPicPr>
          <p:cNvPr id="105" name="Google Shape;105;p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708125" y="1042925"/>
            <a:ext cx="3344700" cy="2215975"/>
          </a:xfrm>
          <a:prstGeom prst="rect">
            <a:avLst/>
          </a:prstGeom>
          <a:noFill/>
          <a:ln>
            <a:noFill/>
          </a:ln>
        </p:spPr>
      </p:pic>
      <p:sp>
        <p:nvSpPr>
          <p:cNvPr id="106" name="Google Shape;106;p18"/>
          <p:cNvSpPr txBox="1"/>
          <p:nvPr/>
        </p:nvSpPr>
        <p:spPr>
          <a:xfrm>
            <a:off x="5708125" y="121350"/>
            <a:ext cx="3344700" cy="8352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latin typeface="Century Gothic"/>
                <a:ea typeface="Century Gothic"/>
                <a:cs typeface="Century Gothic"/>
                <a:sym typeface="Century Gothic"/>
              </a:rPr>
              <a:t>Naoya Hatakeyama</a:t>
            </a:r>
            <a:endParaRPr sz="2400">
              <a:latin typeface="Century Gothic"/>
              <a:ea typeface="Century Gothic"/>
              <a:cs typeface="Century Gothic"/>
              <a:sym typeface="Century Gothic"/>
            </a:endParaRPr>
          </a:p>
          <a:p>
            <a:pPr marL="0" lvl="0" indent="0" algn="ctr" rtl="0">
              <a:spcBef>
                <a:spcPts val="0"/>
              </a:spcBef>
              <a:spcAft>
                <a:spcPts val="0"/>
              </a:spcAft>
              <a:buNone/>
            </a:pPr>
            <a:r>
              <a:rPr lang="en-GB" sz="2100" i="1">
                <a:latin typeface="Century Gothic"/>
                <a:ea typeface="Century Gothic"/>
                <a:cs typeface="Century Gothic"/>
                <a:sym typeface="Century Gothic"/>
              </a:rPr>
              <a:t>Blast</a:t>
            </a:r>
            <a:endParaRPr sz="2100" i="1">
              <a:latin typeface="Century Gothic"/>
              <a:ea typeface="Century Gothic"/>
              <a:cs typeface="Century Gothic"/>
              <a:sym typeface="Century Gothic"/>
            </a:endParaRPr>
          </a:p>
        </p:txBody>
      </p:sp>
      <p:pic>
        <p:nvPicPr>
          <p:cNvPr id="107" name="Google Shape;107;p1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225443" y="4777575"/>
            <a:ext cx="4751132" cy="1973432"/>
          </a:xfrm>
          <a:prstGeom prst="rect">
            <a:avLst/>
          </a:prstGeom>
          <a:noFill/>
          <a:ln>
            <a:noFill/>
          </a:ln>
        </p:spPr>
      </p:pic>
      <p:sp>
        <p:nvSpPr>
          <p:cNvPr id="108" name="Google Shape;108;p18"/>
          <p:cNvSpPr txBox="1"/>
          <p:nvPr/>
        </p:nvSpPr>
        <p:spPr>
          <a:xfrm>
            <a:off x="5708150" y="3268975"/>
            <a:ext cx="3344700" cy="14325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222222"/>
                </a:solidFill>
                <a:latin typeface="Century Gothic"/>
                <a:ea typeface="Century Gothic"/>
                <a:cs typeface="Century Gothic"/>
                <a:sym typeface="Century Gothic"/>
              </a:rPr>
              <a:t>These pictures are part of a series called “Blast” taken by Japanese photographer Naoya Hatakeyama, who used remote-control cameras to capture the drama and destruction of Japan's limestone blasting operations from point blank range.</a:t>
            </a:r>
            <a:endParaRPr sz="1200">
              <a:latin typeface="Century Gothic"/>
              <a:ea typeface="Century Gothic"/>
              <a:cs typeface="Century Gothic"/>
              <a:sym typeface="Century Gothic"/>
            </a:endParaRPr>
          </a:p>
        </p:txBody>
      </p:sp>
      <p:pic>
        <p:nvPicPr>
          <p:cNvPr id="109" name="Google Shape;109;p1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205975" y="4015100"/>
            <a:ext cx="1384276" cy="762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210975" y="148200"/>
            <a:ext cx="2793600" cy="83550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GB">
                <a:latin typeface="Century Gothic"/>
                <a:ea typeface="Century Gothic"/>
                <a:cs typeface="Century Gothic"/>
                <a:sym typeface="Century Gothic"/>
              </a:rPr>
              <a:t>Jane Fulton Alt</a:t>
            </a:r>
            <a:endParaRPr>
              <a:latin typeface="Century Gothic"/>
              <a:ea typeface="Century Gothic"/>
              <a:cs typeface="Century Gothic"/>
              <a:sym typeface="Century Gothic"/>
            </a:endParaRPr>
          </a:p>
          <a:p>
            <a:pPr marL="0" lvl="0" indent="0" algn="ctr" rtl="0">
              <a:spcBef>
                <a:spcPts val="0"/>
              </a:spcBef>
              <a:spcAft>
                <a:spcPts val="0"/>
              </a:spcAft>
              <a:buNone/>
            </a:pPr>
            <a:r>
              <a:rPr lang="en-GB" i="1">
                <a:latin typeface="Century Gothic"/>
                <a:ea typeface="Century Gothic"/>
                <a:cs typeface="Century Gothic"/>
                <a:sym typeface="Century Gothic"/>
              </a:rPr>
              <a:t>‘The Burn’</a:t>
            </a:r>
            <a:endParaRPr i="1">
              <a:latin typeface="Century Gothic"/>
              <a:ea typeface="Century Gothic"/>
              <a:cs typeface="Century Gothic"/>
              <a:sym typeface="Century Gothic"/>
            </a:endParaRPr>
          </a:p>
        </p:txBody>
      </p:sp>
      <p:pic>
        <p:nvPicPr>
          <p:cNvPr id="115" name="Google Shape;115;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278263" y="2453875"/>
            <a:ext cx="2354090" cy="1324175"/>
          </a:xfrm>
          <a:prstGeom prst="rect">
            <a:avLst/>
          </a:prstGeom>
          <a:noFill/>
          <a:ln>
            <a:noFill/>
          </a:ln>
        </p:spPr>
      </p:pic>
      <p:pic>
        <p:nvPicPr>
          <p:cNvPr id="116" name="Google Shape;116;p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5000" y="4323175"/>
            <a:ext cx="8794000" cy="2438124"/>
          </a:xfrm>
          <a:prstGeom prst="rect">
            <a:avLst/>
          </a:prstGeom>
          <a:noFill/>
          <a:ln>
            <a:noFill/>
          </a:ln>
        </p:spPr>
      </p:pic>
      <p:pic>
        <p:nvPicPr>
          <p:cNvPr id="117" name="Google Shape;117;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60725" y="1123050"/>
            <a:ext cx="2690425" cy="3037038"/>
          </a:xfrm>
          <a:prstGeom prst="rect">
            <a:avLst/>
          </a:prstGeom>
          <a:noFill/>
          <a:ln>
            <a:noFill/>
          </a:ln>
        </p:spPr>
      </p:pic>
      <p:pic>
        <p:nvPicPr>
          <p:cNvPr id="118" name="Google Shape;118;p1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246675" y="148200"/>
            <a:ext cx="2357850" cy="2180324"/>
          </a:xfrm>
          <a:prstGeom prst="rect">
            <a:avLst/>
          </a:prstGeom>
          <a:noFill/>
          <a:ln>
            <a:noFill/>
          </a:ln>
        </p:spPr>
      </p:pic>
      <p:pic>
        <p:nvPicPr>
          <p:cNvPr id="119" name="Google Shape;119;p1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157476" y="77375"/>
            <a:ext cx="2151326" cy="2253500"/>
          </a:xfrm>
          <a:prstGeom prst="rect">
            <a:avLst/>
          </a:prstGeom>
          <a:noFill/>
          <a:ln>
            <a:noFill/>
          </a:ln>
        </p:spPr>
      </p:pic>
      <p:sp>
        <p:nvSpPr>
          <p:cNvPr id="120" name="Google Shape;120;p19"/>
          <p:cNvSpPr txBox="1"/>
          <p:nvPr/>
        </p:nvSpPr>
        <p:spPr>
          <a:xfrm>
            <a:off x="5807075" y="2377675"/>
            <a:ext cx="3099000" cy="17823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entury Gothic"/>
                <a:ea typeface="Century Gothic"/>
                <a:cs typeface="Century Gothic"/>
                <a:sym typeface="Century Gothic"/>
              </a:rPr>
              <a:t>This sequence of photographs and video by Jane Fulton Alt are of controlled forest fires. She photographed the burning fires for 3 to 4 hours each day, trying to capture and convey a sense of the oppressive and suffocating heat, along with the smell and taste of the fires as they burned. </a:t>
            </a:r>
            <a:endParaRPr sz="1200">
              <a:latin typeface="Century Gothic"/>
              <a:ea typeface="Century Gothic"/>
              <a:cs typeface="Century Gothic"/>
              <a:sym typeface="Century Gothic"/>
            </a:endParaRPr>
          </a:p>
        </p:txBody>
      </p:sp>
      <p:sp>
        <p:nvSpPr>
          <p:cNvPr id="121" name="Google Shape;121;p19"/>
          <p:cNvSpPr txBox="1"/>
          <p:nvPr/>
        </p:nvSpPr>
        <p:spPr>
          <a:xfrm>
            <a:off x="3004575" y="3850825"/>
            <a:ext cx="2690400" cy="3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latin typeface="Century Gothic"/>
                <a:ea typeface="Century Gothic"/>
                <a:cs typeface="Century Gothic"/>
                <a:sym typeface="Century Gothic"/>
                <a:hlinkClick r:id="rId8"/>
              </a:rPr>
              <a:t>https://vimeo.com/74571336</a:t>
            </a:r>
            <a:endParaRPr>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95675" y="4599250"/>
            <a:ext cx="3916800" cy="2087750"/>
          </a:xfrm>
          <a:prstGeom prst="rect">
            <a:avLst/>
          </a:prstGeom>
          <a:noFill/>
          <a:ln>
            <a:noFill/>
          </a:ln>
        </p:spPr>
      </p:pic>
      <p:sp>
        <p:nvSpPr>
          <p:cNvPr id="127" name="Google Shape;127;p20"/>
          <p:cNvSpPr txBox="1">
            <a:spLocks noGrp="1"/>
          </p:cNvSpPr>
          <p:nvPr>
            <p:ph type="title"/>
          </p:nvPr>
        </p:nvSpPr>
        <p:spPr>
          <a:xfrm>
            <a:off x="152400" y="94300"/>
            <a:ext cx="4291200" cy="7980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None/>
            </a:pPr>
            <a:r>
              <a:rPr lang="en-GB"/>
              <a:t>Rolf Sachs</a:t>
            </a:r>
            <a:endParaRPr/>
          </a:p>
          <a:p>
            <a:pPr marL="0" lvl="0" indent="0" algn="ctr" rtl="0">
              <a:spcBef>
                <a:spcPts val="0"/>
              </a:spcBef>
              <a:spcAft>
                <a:spcPts val="0"/>
              </a:spcAft>
              <a:buNone/>
            </a:pPr>
            <a:r>
              <a:rPr lang="en-GB" i="1"/>
              <a:t>‘Camera in Motion’</a:t>
            </a:r>
            <a:endParaRPr i="1"/>
          </a:p>
          <a:p>
            <a:pPr marL="0" lvl="0" indent="0" algn="ctr" rtl="0">
              <a:spcBef>
                <a:spcPts val="0"/>
              </a:spcBef>
              <a:spcAft>
                <a:spcPts val="0"/>
              </a:spcAft>
              <a:buNone/>
            </a:pPr>
            <a:endParaRPr/>
          </a:p>
        </p:txBody>
      </p:sp>
      <p:pic>
        <p:nvPicPr>
          <p:cNvPr id="128" name="Google Shape;128;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48350" y="211225"/>
            <a:ext cx="4365402" cy="2564325"/>
          </a:xfrm>
          <a:prstGeom prst="rect">
            <a:avLst/>
          </a:prstGeom>
          <a:noFill/>
          <a:ln>
            <a:noFill/>
          </a:ln>
        </p:spPr>
      </p:pic>
      <p:pic>
        <p:nvPicPr>
          <p:cNvPr id="129" name="Google Shape;129;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52400" y="984425"/>
            <a:ext cx="4291261" cy="2520776"/>
          </a:xfrm>
          <a:prstGeom prst="rect">
            <a:avLst/>
          </a:prstGeom>
          <a:noFill/>
          <a:ln>
            <a:noFill/>
          </a:ln>
        </p:spPr>
      </p:pic>
      <p:pic>
        <p:nvPicPr>
          <p:cNvPr id="130" name="Google Shape;130;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52400" y="3597425"/>
            <a:ext cx="4647975" cy="3108175"/>
          </a:xfrm>
          <a:prstGeom prst="rect">
            <a:avLst/>
          </a:prstGeom>
          <a:noFill/>
          <a:ln>
            <a:noFill/>
          </a:ln>
        </p:spPr>
      </p:pic>
      <p:sp>
        <p:nvSpPr>
          <p:cNvPr id="131" name="Google Shape;131;p20"/>
          <p:cNvSpPr txBox="1"/>
          <p:nvPr/>
        </p:nvSpPr>
        <p:spPr>
          <a:xfrm>
            <a:off x="4913200" y="2842900"/>
            <a:ext cx="4100700" cy="16890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entury Gothic"/>
                <a:ea typeface="Century Gothic"/>
                <a:cs typeface="Century Gothic"/>
                <a:sym typeface="Century Gothic"/>
              </a:rPr>
              <a:t>Rolf Sachs </a:t>
            </a:r>
            <a:r>
              <a:rPr lang="en-GB" sz="1200">
                <a:solidFill>
                  <a:schemeClr val="dk1"/>
                </a:solidFill>
                <a:latin typeface="Century Gothic"/>
                <a:ea typeface="Century Gothic"/>
                <a:cs typeface="Century Gothic"/>
                <a:sym typeface="Century Gothic"/>
              </a:rPr>
              <a:t>blurs the boundaries between abstract art and landscape photography in this series of images, Camera in Motion. The images, photographed from the windows of a moving train, bring to our minds memories of family road trips experienced from the back seat of the car with your forehead pressed against the car window, watching the landscape streak by at 70 miles per hour. </a:t>
            </a:r>
            <a:endParaRPr sz="12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5860975" y="230400"/>
            <a:ext cx="3099000" cy="7800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GB"/>
              <a:t>Matthew Brandt</a:t>
            </a:r>
            <a:endParaRPr/>
          </a:p>
          <a:p>
            <a:pPr marL="0" lvl="0" indent="0" algn="ctr" rtl="0">
              <a:spcBef>
                <a:spcPts val="0"/>
              </a:spcBef>
              <a:spcAft>
                <a:spcPts val="0"/>
              </a:spcAft>
              <a:buNone/>
            </a:pPr>
            <a:r>
              <a:rPr lang="en-GB" i="1"/>
              <a:t>‘Taste Tests</a:t>
            </a:r>
            <a:r>
              <a:rPr lang="en-GB"/>
              <a:t>’</a:t>
            </a:r>
            <a:endParaRPr/>
          </a:p>
        </p:txBody>
      </p:sp>
      <p:pic>
        <p:nvPicPr>
          <p:cNvPr id="137" name="Google Shape;137;p21"/>
          <p:cNvPicPr preferRelativeResize="0"/>
          <p:nvPr/>
        </p:nvPicPr>
        <p:blipFill>
          <a:blip r:embed="rId3">
            <a:alphaModFix/>
          </a:blip>
          <a:stretch>
            <a:fillRect/>
          </a:stretch>
        </p:blipFill>
        <p:spPr>
          <a:xfrm>
            <a:off x="152400" y="152400"/>
            <a:ext cx="2636600" cy="3579225"/>
          </a:xfrm>
          <a:prstGeom prst="rect">
            <a:avLst/>
          </a:prstGeom>
          <a:noFill/>
          <a:ln w="9525" cap="flat" cmpd="sng">
            <a:solidFill>
              <a:schemeClr val="dk2"/>
            </a:solidFill>
            <a:prstDash val="solid"/>
            <a:round/>
            <a:headEnd type="none" w="sm" len="sm"/>
            <a:tailEnd type="none" w="sm" len="sm"/>
          </a:ln>
        </p:spPr>
      </p:pic>
      <p:pic>
        <p:nvPicPr>
          <p:cNvPr id="138" name="Google Shape;138;p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41400" y="152400"/>
            <a:ext cx="2767174" cy="3925070"/>
          </a:xfrm>
          <a:prstGeom prst="rect">
            <a:avLst/>
          </a:prstGeom>
          <a:noFill/>
          <a:ln w="9525" cap="flat" cmpd="sng">
            <a:solidFill>
              <a:schemeClr val="dk2"/>
            </a:solidFill>
            <a:prstDash val="solid"/>
            <a:round/>
            <a:headEnd type="none" w="sm" len="sm"/>
            <a:tailEnd type="none" w="sm" len="sm"/>
          </a:ln>
        </p:spPr>
      </p:pic>
      <p:pic>
        <p:nvPicPr>
          <p:cNvPr id="139" name="Google Shape;139;p21"/>
          <p:cNvPicPr preferRelativeResize="0"/>
          <p:nvPr/>
        </p:nvPicPr>
        <p:blipFill>
          <a:blip r:embed="rId5">
            <a:alphaModFix/>
          </a:blip>
          <a:stretch>
            <a:fillRect/>
          </a:stretch>
        </p:blipFill>
        <p:spPr>
          <a:xfrm>
            <a:off x="371150" y="3836675"/>
            <a:ext cx="2121450" cy="2868925"/>
          </a:xfrm>
          <a:prstGeom prst="rect">
            <a:avLst/>
          </a:prstGeom>
          <a:noFill/>
          <a:ln w="9525" cap="flat" cmpd="sng">
            <a:solidFill>
              <a:schemeClr val="dk2"/>
            </a:solidFill>
            <a:prstDash val="solid"/>
            <a:round/>
            <a:headEnd type="none" w="sm" len="sm"/>
            <a:tailEnd type="none" w="sm" len="sm"/>
          </a:ln>
        </p:spPr>
      </p:pic>
      <p:sp>
        <p:nvSpPr>
          <p:cNvPr id="140" name="Google Shape;140;p21"/>
          <p:cNvSpPr txBox="1"/>
          <p:nvPr/>
        </p:nvSpPr>
        <p:spPr>
          <a:xfrm>
            <a:off x="5883275" y="1127575"/>
            <a:ext cx="3099000" cy="16122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entury Gothic"/>
                <a:ea typeface="Century Gothic"/>
                <a:cs typeface="Century Gothic"/>
                <a:sym typeface="Century Gothic"/>
              </a:rPr>
              <a:t>In Matthew Brandt’s Taste Tests photographs, he uses unusual food and drink items to create his images. This includes Kool Aid, ketchup, mustard and Cheez Wizz which he uses to make ink which is then used to create screen printed photographs of American landscapes. </a:t>
            </a:r>
            <a:endParaRPr sz="1200">
              <a:latin typeface="Century Gothic"/>
              <a:ea typeface="Century Gothic"/>
              <a:cs typeface="Century Gothic"/>
              <a:sym typeface="Century Gothic"/>
            </a:endParaRPr>
          </a:p>
        </p:txBody>
      </p:sp>
      <p:pic>
        <p:nvPicPr>
          <p:cNvPr id="141" name="Google Shape;141;p21"/>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709800" y="2904075"/>
            <a:ext cx="2250175" cy="3747625"/>
          </a:xfrm>
          <a:prstGeom prst="rect">
            <a:avLst/>
          </a:prstGeom>
          <a:noFill/>
          <a:ln w="9525" cap="flat" cmpd="sng">
            <a:solidFill>
              <a:schemeClr val="dk2"/>
            </a:solidFill>
            <a:prstDash val="solid"/>
            <a:round/>
            <a:headEnd type="none" w="sm" len="sm"/>
            <a:tailEnd type="none" w="sm" len="sm"/>
          </a:ln>
        </p:spPr>
      </p:pic>
      <p:pic>
        <p:nvPicPr>
          <p:cNvPr id="142" name="Google Shape;142;p21"/>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070225" y="4127175"/>
            <a:ext cx="1514134" cy="2120325"/>
          </a:xfrm>
          <a:prstGeom prst="rect">
            <a:avLst/>
          </a:prstGeom>
          <a:noFill/>
          <a:ln w="9525" cap="flat" cmpd="sng">
            <a:solidFill>
              <a:schemeClr val="dk2"/>
            </a:solidFill>
            <a:prstDash val="solid"/>
            <a:round/>
            <a:headEnd type="none" w="sm" len="sm"/>
            <a:tailEnd type="none" w="sm" len="sm"/>
          </a:ln>
        </p:spPr>
      </p:pic>
      <p:sp>
        <p:nvSpPr>
          <p:cNvPr id="143" name="Google Shape;143;p21"/>
          <p:cNvSpPr txBox="1"/>
          <p:nvPr/>
        </p:nvSpPr>
        <p:spPr>
          <a:xfrm>
            <a:off x="3709800" y="6400000"/>
            <a:ext cx="3000000" cy="40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8"/>
              </a:rPr>
              <a:t>https://matthewbrandt.com/tastetests</a:t>
            </a:r>
            <a:endParaRPr/>
          </a:p>
        </p:txBody>
      </p:sp>
      <p:pic>
        <p:nvPicPr>
          <p:cNvPr id="144" name="Google Shape;144;p21"/>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125425" y="4221329"/>
            <a:ext cx="1514125" cy="203482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p:nvPr/>
        </p:nvSpPr>
        <p:spPr>
          <a:xfrm>
            <a:off x="229050" y="103600"/>
            <a:ext cx="3220200" cy="9432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latin typeface="Century Gothic"/>
                <a:ea typeface="Century Gothic"/>
                <a:cs typeface="Century Gothic"/>
                <a:sym typeface="Century Gothic"/>
              </a:rPr>
              <a:t>Odette England</a:t>
            </a:r>
            <a:endParaRPr sz="2400">
              <a:latin typeface="Century Gothic"/>
              <a:ea typeface="Century Gothic"/>
              <a:cs typeface="Century Gothic"/>
              <a:sym typeface="Century Gothic"/>
            </a:endParaRPr>
          </a:p>
          <a:p>
            <a:pPr marL="0" lvl="0" indent="0" algn="ctr" rtl="0">
              <a:spcBef>
                <a:spcPts val="0"/>
              </a:spcBef>
              <a:spcAft>
                <a:spcPts val="0"/>
              </a:spcAft>
              <a:buNone/>
            </a:pPr>
            <a:r>
              <a:rPr lang="en-GB" sz="2400">
                <a:latin typeface="Century Gothic"/>
                <a:ea typeface="Century Gothic"/>
                <a:cs typeface="Century Gothic"/>
                <a:sym typeface="Century Gothic"/>
              </a:rPr>
              <a:t>‘Thrice Upon a Time’</a:t>
            </a:r>
            <a:endParaRPr sz="2400">
              <a:latin typeface="Century Gothic"/>
              <a:ea typeface="Century Gothic"/>
              <a:cs typeface="Century Gothic"/>
              <a:sym typeface="Century Gothic"/>
            </a:endParaRPr>
          </a:p>
        </p:txBody>
      </p:sp>
      <p:pic>
        <p:nvPicPr>
          <p:cNvPr id="150" name="Google Shape;150;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43925" y="103600"/>
            <a:ext cx="2857501" cy="2108674"/>
          </a:xfrm>
          <a:prstGeom prst="rect">
            <a:avLst/>
          </a:prstGeom>
          <a:noFill/>
          <a:ln>
            <a:noFill/>
          </a:ln>
        </p:spPr>
      </p:pic>
      <p:pic>
        <p:nvPicPr>
          <p:cNvPr id="151" name="Google Shape;151;p22"/>
          <p:cNvPicPr preferRelativeResize="0"/>
          <p:nvPr/>
        </p:nvPicPr>
        <p:blipFill>
          <a:blip r:embed="rId4">
            <a:alphaModFix/>
          </a:blip>
          <a:stretch>
            <a:fillRect/>
          </a:stretch>
        </p:blipFill>
        <p:spPr>
          <a:xfrm>
            <a:off x="410400" y="1194500"/>
            <a:ext cx="2857500" cy="2162175"/>
          </a:xfrm>
          <a:prstGeom prst="rect">
            <a:avLst/>
          </a:prstGeom>
          <a:noFill/>
          <a:ln>
            <a:noFill/>
          </a:ln>
        </p:spPr>
      </p:pic>
      <p:pic>
        <p:nvPicPr>
          <p:cNvPr id="152" name="Google Shape;152;p22"/>
          <p:cNvPicPr preferRelativeResize="0"/>
          <p:nvPr/>
        </p:nvPicPr>
        <p:blipFill>
          <a:blip r:embed="rId5">
            <a:alphaModFix/>
          </a:blip>
          <a:stretch>
            <a:fillRect/>
          </a:stretch>
        </p:blipFill>
        <p:spPr>
          <a:xfrm>
            <a:off x="152400" y="3504375"/>
            <a:ext cx="4105225" cy="3119975"/>
          </a:xfrm>
          <a:prstGeom prst="rect">
            <a:avLst/>
          </a:prstGeom>
          <a:noFill/>
          <a:ln>
            <a:noFill/>
          </a:ln>
        </p:spPr>
      </p:pic>
      <p:pic>
        <p:nvPicPr>
          <p:cNvPr id="153" name="Google Shape;153;p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538450" y="103600"/>
            <a:ext cx="2516250" cy="2052150"/>
          </a:xfrm>
          <a:prstGeom prst="rect">
            <a:avLst/>
          </a:prstGeom>
          <a:noFill/>
          <a:ln>
            <a:noFill/>
          </a:ln>
        </p:spPr>
      </p:pic>
      <p:sp>
        <p:nvSpPr>
          <p:cNvPr id="154" name="Google Shape;154;p22"/>
          <p:cNvSpPr txBox="1"/>
          <p:nvPr/>
        </p:nvSpPr>
        <p:spPr>
          <a:xfrm>
            <a:off x="7060100" y="2325300"/>
            <a:ext cx="1935600" cy="42990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latin typeface="Century Gothic"/>
                <a:ea typeface="Century Gothic"/>
                <a:cs typeface="Century Gothic"/>
                <a:sym typeface="Century Gothic"/>
              </a:rPr>
              <a:t>Odette England returned to her childhood home with her parents and gave them old photographic negatives she had previously taken of places on the farm where her parents had photographed her as a child. She fastened them to the soles of her parents’ shoes and they walked through the farm and land.The negatives which were damaged and torn, were then pieced back together and re-printed to show all of the marks and scratches from the rough ground on the farm.</a:t>
            </a:r>
            <a:endParaRPr sz="1200">
              <a:latin typeface="Century Gothic"/>
              <a:ea typeface="Century Gothic"/>
              <a:cs typeface="Century Gothic"/>
              <a:sym typeface="Century Gothic"/>
            </a:endParaRPr>
          </a:p>
        </p:txBody>
      </p:sp>
      <p:pic>
        <p:nvPicPr>
          <p:cNvPr id="155" name="Google Shape;155;p2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366863" y="2325300"/>
            <a:ext cx="2569062" cy="1972353"/>
          </a:xfrm>
          <a:prstGeom prst="rect">
            <a:avLst/>
          </a:prstGeom>
          <a:noFill/>
          <a:ln>
            <a:noFill/>
          </a:ln>
        </p:spPr>
      </p:pic>
      <p:pic>
        <p:nvPicPr>
          <p:cNvPr id="156" name="Google Shape;156;p2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410025" y="4526253"/>
            <a:ext cx="2497675" cy="192982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d9ea542-79dd-47af-9fde-640532138196">
      <UserInfo>
        <DisplayName>Galton M</DisplayName>
        <AccountId>16</AccountId>
        <AccountType/>
      </UserInfo>
      <UserInfo>
        <DisplayName>Clancy A</DisplayName>
        <AccountId>17</AccountId>
        <AccountType/>
      </UserInfo>
      <UserInfo>
        <DisplayName>Janielle Acman</DisplayName>
        <AccountId>364</AccountId>
        <AccountType/>
      </UserInfo>
      <UserInfo>
        <DisplayName>Alicia Braun</DisplayName>
        <AccountId>30</AccountId>
        <AccountType/>
      </UserInfo>
      <UserInfo>
        <DisplayName>Polly Bryant</DisplayName>
        <AccountId>365</AccountId>
        <AccountType/>
      </UserInfo>
      <UserInfo>
        <DisplayName>Elena Cuculescu</DisplayName>
        <AccountId>233</AccountId>
        <AccountType/>
      </UserInfo>
      <UserInfo>
        <DisplayName>Rosaline Dias</DisplayName>
        <AccountId>366</AccountId>
        <AccountType/>
      </UserInfo>
      <UserInfo>
        <DisplayName>Lilly Duffin</DisplayName>
        <AccountId>367</AccountId>
        <AccountType/>
      </UserInfo>
      <UserInfo>
        <DisplayName>Martina Gauci</DisplayName>
        <AccountId>368</AccountId>
        <AccountType/>
      </UserInfo>
      <UserInfo>
        <DisplayName>Breie Guinea</DisplayName>
        <AccountId>369</AccountId>
        <AccountType/>
      </UserInfo>
      <UserInfo>
        <DisplayName>Alice Hennessy</DisplayName>
        <AccountId>235</AccountId>
        <AccountType/>
      </UserInfo>
      <UserInfo>
        <DisplayName>Eden Jenkinson</DisplayName>
        <AccountId>371</AccountId>
        <AccountType/>
      </UserInfo>
      <UserInfo>
        <DisplayName>Helen Jones</DisplayName>
        <AccountId>372</AccountId>
        <AccountType/>
      </UserInfo>
      <UserInfo>
        <DisplayName>Bibi McNamara</DisplayName>
        <AccountId>373</AccountId>
        <AccountType/>
      </UserInfo>
      <UserInfo>
        <DisplayName>Caitlin Molloy</DisplayName>
        <AccountId>252</AccountId>
        <AccountType/>
      </UserInfo>
      <UserInfo>
        <DisplayName>Robynne Pedro</DisplayName>
        <AccountId>374</AccountId>
        <AccountType/>
      </UserInfo>
      <UserInfo>
        <DisplayName>Regina Sultisz</DisplayName>
        <AccountId>375</AccountId>
        <AccountType/>
      </UserInfo>
      <UserInfo>
        <DisplayName>Katy Tatchell</DisplayName>
        <AccountId>376</AccountId>
        <AccountType/>
      </UserInfo>
      <UserInfo>
        <DisplayName>Ailish Taylor</DisplayName>
        <AccountId>377</AccountId>
        <AccountType/>
      </UserInfo>
      <UserInfo>
        <DisplayName>Shields K</DisplayName>
        <AccountId>722</AccountId>
        <AccountType/>
      </UserInfo>
    </SharedWithUsers>
    <TaxCatchAll xmlns="ad9ea542-79dd-47af-9fde-640532138196" xsi:nil="true"/>
    <lcf76f155ced4ddcb4097134ff3c332f xmlns="3339d9b8-ba3e-4a4d-bf3b-3f1c5b36da5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2A62D7E93B304FBD8928BA0AE81ECD" ma:contentTypeVersion="14" ma:contentTypeDescription="Create a new document." ma:contentTypeScope="" ma:versionID="f565fe5652400a31bebb60c8be9247a5">
  <xsd:schema xmlns:xsd="http://www.w3.org/2001/XMLSchema" xmlns:xs="http://www.w3.org/2001/XMLSchema" xmlns:p="http://schemas.microsoft.com/office/2006/metadata/properties" xmlns:ns2="3339d9b8-ba3e-4a4d-bf3b-3f1c5b36da5d" xmlns:ns3="ad9ea542-79dd-47af-9fde-640532138196" targetNamespace="http://schemas.microsoft.com/office/2006/metadata/properties" ma:root="true" ma:fieldsID="4ffc0a8c7183664e4d4885b6b0e9a956" ns2:_="" ns3:_="">
    <xsd:import namespace="3339d9b8-ba3e-4a4d-bf3b-3f1c5b36da5d"/>
    <xsd:import namespace="ad9ea542-79dd-47af-9fde-6405321381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9d9b8-ba3e-4a4d-bf3b-3f1c5b36da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26d2ed7-f63d-4f59-ab78-525ab06bcc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9ea542-79dd-47af-9fde-64053213819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03321ec-f2e9-4e03-b1d5-a8df704a2521}" ma:internalName="TaxCatchAll" ma:showField="CatchAllData" ma:web="ad9ea542-79dd-47af-9fde-6405321381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54F98F-5DB9-47FA-B6C0-684293B8C847}">
  <ds:schemaRefs>
    <ds:schemaRef ds:uri="http://schemas.microsoft.com/sharepoint/v3/contenttype/forms"/>
  </ds:schemaRefs>
</ds:datastoreItem>
</file>

<file path=customXml/itemProps2.xml><?xml version="1.0" encoding="utf-8"?>
<ds:datastoreItem xmlns:ds="http://schemas.openxmlformats.org/officeDocument/2006/customXml" ds:itemID="{CC2FB6C1-FFE1-4A13-A8EF-E450DB949D17}">
  <ds:schemaRefs>
    <ds:schemaRef ds:uri="http://schemas.microsoft.com/office/2006/metadata/properties"/>
    <ds:schemaRef ds:uri="http://www.w3.org/2000/xmlns/"/>
    <ds:schemaRef ds:uri="ad9ea542-79dd-47af-9fde-640532138196"/>
    <ds:schemaRef ds:uri="http://schemas.microsoft.com/office/infopath/2007/PartnerControls"/>
    <ds:schemaRef ds:uri="3339d9b8-ba3e-4a4d-bf3b-3f1c5b36da5d"/>
  </ds:schemaRefs>
</ds:datastoreItem>
</file>

<file path=customXml/itemProps3.xml><?xml version="1.0" encoding="utf-8"?>
<ds:datastoreItem xmlns:ds="http://schemas.openxmlformats.org/officeDocument/2006/customXml" ds:itemID="{09F9EFD3-1779-4F6C-9008-B7F47D182A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39d9b8-ba3e-4a4d-bf3b-3f1c5b36da5d"/>
    <ds:schemaRef ds:uri="ad9ea542-79dd-47af-9fde-6405321381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157</TotalTime>
  <Words>2196</Words>
  <Application>Microsoft Office PowerPoint</Application>
  <PresentationFormat>On-screen Show (4:3)</PresentationFormat>
  <Paragraphs>127</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Simple Light</vt:lpstr>
      <vt:lpstr>What?  Research and explore the theme ‘Senses’ and create a series of photographs inspired by this.</vt:lpstr>
      <vt:lpstr>PowerPoint Presentation</vt:lpstr>
      <vt:lpstr>PowerPoint Presentation</vt:lpstr>
      <vt:lpstr>PowerPoint Presentation</vt:lpstr>
      <vt:lpstr>PowerPoint Presentation</vt:lpstr>
      <vt:lpstr>Jane Fulton Alt ‘The Burn’</vt:lpstr>
      <vt:lpstr>Rolf Sachs ‘Camera in Motion’ </vt:lpstr>
      <vt:lpstr>Matthew Brandt ‘Taste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Research and explore the theme ‘Senses’ and create a series of photographs inspired by this.</dc:title>
  <dc:creator>Louise</dc:creator>
  <cp:lastModifiedBy>Alicia Braun</cp:lastModifiedBy>
  <cp:revision>44</cp:revision>
  <dcterms:modified xsi:type="dcterms:W3CDTF">2023-06-19T07:44:56Z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0x0101002D2A62D7E93B304FBD8928BA0AE81ECD</vt:lpwstr>
  </property>
  <property fmtid="{D5CDD505-2E9C-101B-9397-08002B2CF9AE}" pid="3" name="MediaServiceImageTags">
    <vt:lpwstr/>
  </property>
</Properties>
</file>